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57" r:id="rId3"/>
    <p:sldId id="263" r:id="rId4"/>
    <p:sldId id="267" r:id="rId5"/>
    <p:sldId id="266" r:id="rId6"/>
    <p:sldId id="265" r:id="rId7"/>
    <p:sldId id="264" r:id="rId8"/>
    <p:sldId id="268" r:id="rId9"/>
    <p:sldId id="269" r:id="rId10"/>
    <p:sldId id="273" r:id="rId11"/>
    <p:sldId id="274" r:id="rId12"/>
    <p:sldId id="276" r:id="rId13"/>
    <p:sldId id="277" r:id="rId14"/>
    <p:sldId id="275" r:id="rId15"/>
    <p:sldId id="272" r:id="rId16"/>
    <p:sldId id="271" r:id="rId17"/>
    <p:sldId id="283" r:id="rId18"/>
    <p:sldId id="270" r:id="rId19"/>
    <p:sldId id="282" r:id="rId20"/>
    <p:sldId id="284" r:id="rId21"/>
    <p:sldId id="285" r:id="rId22"/>
    <p:sldId id="281" r:id="rId23"/>
    <p:sldId id="280" r:id="rId24"/>
    <p:sldId id="279" r:id="rId25"/>
    <p:sldId id="278" r:id="rId26"/>
    <p:sldId id="291" r:id="rId27"/>
    <p:sldId id="287" r:id="rId28"/>
    <p:sldId id="288" r:id="rId29"/>
    <p:sldId id="290" r:id="rId30"/>
    <p:sldId id="289" r:id="rId31"/>
    <p:sldId id="292" r:id="rId32"/>
    <p:sldId id="293" r:id="rId33"/>
    <p:sldId id="286" r:id="rId34"/>
    <p:sldId id="298" r:id="rId35"/>
    <p:sldId id="294" r:id="rId36"/>
    <p:sldId id="297" r:id="rId37"/>
    <p:sldId id="296" r:id="rId38"/>
    <p:sldId id="295" r:id="rId39"/>
    <p:sldId id="259" r:id="rId40"/>
    <p:sldId id="26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BA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D6E3FF-7450-CB4A-B015-077E5EED4F08}" v="3" dt="2022-05-26T21:32:21.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0" autoAdjust="0"/>
    <p:restoredTop sz="94660"/>
  </p:normalViewPr>
  <p:slideViewPr>
    <p:cSldViewPr snapToGrid="0">
      <p:cViewPr varScale="1">
        <p:scale>
          <a:sx n="78" d="100"/>
          <a:sy n="78" d="100"/>
        </p:scale>
        <p:origin x="3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896427-E14E-4448-879F-7CC5B5484F5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88D0A78-A3E2-402B-9E79-A67EF1CFEB20}">
      <dgm:prSet/>
      <dgm:spPr/>
      <dgm:t>
        <a:bodyPr/>
        <a:lstStyle/>
        <a:p>
          <a:r>
            <a:rPr lang="en-US"/>
            <a:t>Physics is an intriguing subject. It helps us begin to understand how the world around us works! The studying of Physics also helps expand your problem-solving skills and critical thinking skills. </a:t>
          </a:r>
        </a:p>
      </dgm:t>
    </dgm:pt>
    <dgm:pt modelId="{CE01CA97-630B-46D8-A534-743C30B807A1}" type="parTrans" cxnId="{58D058C3-171B-4083-A07D-2E673BFFCBFA}">
      <dgm:prSet/>
      <dgm:spPr/>
      <dgm:t>
        <a:bodyPr/>
        <a:lstStyle/>
        <a:p>
          <a:endParaRPr lang="en-US"/>
        </a:p>
      </dgm:t>
    </dgm:pt>
    <dgm:pt modelId="{269238F9-D04B-4C3D-A07F-7AA751510095}" type="sibTrans" cxnId="{58D058C3-171B-4083-A07D-2E673BFFCBFA}">
      <dgm:prSet/>
      <dgm:spPr/>
      <dgm:t>
        <a:bodyPr/>
        <a:lstStyle/>
        <a:p>
          <a:endParaRPr lang="en-US"/>
        </a:p>
      </dgm:t>
    </dgm:pt>
    <dgm:pt modelId="{29E96D7B-95D6-42DD-87F5-A88B50BC3005}">
      <dgm:prSet/>
      <dgm:spPr/>
      <dgm:t>
        <a:bodyPr/>
        <a:lstStyle/>
        <a:p>
          <a:r>
            <a:rPr lang="en-US"/>
            <a:t>Throughout this final course presentation, you will find experiments and data analysis from free-fall motion, conservation of energy, rotational motion, and the hall effect. </a:t>
          </a:r>
        </a:p>
      </dgm:t>
    </dgm:pt>
    <dgm:pt modelId="{84B244D6-8A92-49CB-A66F-296A2BFB3433}" type="parTrans" cxnId="{224E18C8-D61E-405E-A3A2-DA1502B8E900}">
      <dgm:prSet/>
      <dgm:spPr/>
      <dgm:t>
        <a:bodyPr/>
        <a:lstStyle/>
        <a:p>
          <a:endParaRPr lang="en-US"/>
        </a:p>
      </dgm:t>
    </dgm:pt>
    <dgm:pt modelId="{C60AF8CA-A93A-4655-8BFC-3C9E1F1CECF3}" type="sibTrans" cxnId="{224E18C8-D61E-405E-A3A2-DA1502B8E900}">
      <dgm:prSet/>
      <dgm:spPr/>
      <dgm:t>
        <a:bodyPr/>
        <a:lstStyle/>
        <a:p>
          <a:endParaRPr lang="en-US"/>
        </a:p>
      </dgm:t>
    </dgm:pt>
    <dgm:pt modelId="{96663E04-8728-4218-A02A-CE0547F06C24}" type="pres">
      <dgm:prSet presAssocID="{C1896427-E14E-4448-879F-7CC5B5484F50}" presName="root" presStyleCnt="0">
        <dgm:presLayoutVars>
          <dgm:dir/>
          <dgm:resizeHandles val="exact"/>
        </dgm:presLayoutVars>
      </dgm:prSet>
      <dgm:spPr/>
    </dgm:pt>
    <dgm:pt modelId="{3FB6AD2F-25E3-410E-9E37-D524263AF173}" type="pres">
      <dgm:prSet presAssocID="{D88D0A78-A3E2-402B-9E79-A67EF1CFEB20}" presName="compNode" presStyleCnt="0"/>
      <dgm:spPr/>
    </dgm:pt>
    <dgm:pt modelId="{F1AC6364-D056-4487-B70E-D08C5CDE567F}" type="pres">
      <dgm:prSet presAssocID="{D88D0A78-A3E2-402B-9E79-A67EF1CFEB20}" presName="bgRect" presStyleLbl="bgShp" presStyleIdx="0" presStyleCnt="2"/>
      <dgm:spPr/>
    </dgm:pt>
    <dgm:pt modelId="{EAB446C8-9D99-4CAA-869E-0F30F61B956E}" type="pres">
      <dgm:prSet presAssocID="{D88D0A78-A3E2-402B-9E79-A67EF1CFEB2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97A9EFA3-0372-40DF-9462-80F622083EFC}" type="pres">
      <dgm:prSet presAssocID="{D88D0A78-A3E2-402B-9E79-A67EF1CFEB20}" presName="spaceRect" presStyleCnt="0"/>
      <dgm:spPr/>
    </dgm:pt>
    <dgm:pt modelId="{7E809310-1CE5-4ADF-A8A5-1A57BC21F6F3}" type="pres">
      <dgm:prSet presAssocID="{D88D0A78-A3E2-402B-9E79-A67EF1CFEB20}" presName="parTx" presStyleLbl="revTx" presStyleIdx="0" presStyleCnt="2">
        <dgm:presLayoutVars>
          <dgm:chMax val="0"/>
          <dgm:chPref val="0"/>
        </dgm:presLayoutVars>
      </dgm:prSet>
      <dgm:spPr/>
    </dgm:pt>
    <dgm:pt modelId="{DA6F8D20-D30E-488F-9189-3B0EFAE2B1B3}" type="pres">
      <dgm:prSet presAssocID="{269238F9-D04B-4C3D-A07F-7AA751510095}" presName="sibTrans" presStyleCnt="0"/>
      <dgm:spPr/>
    </dgm:pt>
    <dgm:pt modelId="{7619383A-42E4-4055-A8EC-3DC5CB6DBF26}" type="pres">
      <dgm:prSet presAssocID="{29E96D7B-95D6-42DD-87F5-A88B50BC3005}" presName="compNode" presStyleCnt="0"/>
      <dgm:spPr/>
    </dgm:pt>
    <dgm:pt modelId="{BCC3D729-4225-499E-ABD1-0A4BC5FDE46E}" type="pres">
      <dgm:prSet presAssocID="{29E96D7B-95D6-42DD-87F5-A88B50BC3005}" presName="bgRect" presStyleLbl="bgShp" presStyleIdx="1" presStyleCnt="2"/>
      <dgm:spPr/>
    </dgm:pt>
    <dgm:pt modelId="{EA7FD6E6-8CF8-4C3B-95F9-25C85C4E8BE7}" type="pres">
      <dgm:prSet presAssocID="{29E96D7B-95D6-42DD-87F5-A88B50BC300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rcles with Arrows"/>
        </a:ext>
      </dgm:extLst>
    </dgm:pt>
    <dgm:pt modelId="{BDAB8C0E-33E5-45AF-98BF-4DDEAF22A16A}" type="pres">
      <dgm:prSet presAssocID="{29E96D7B-95D6-42DD-87F5-A88B50BC3005}" presName="spaceRect" presStyleCnt="0"/>
      <dgm:spPr/>
    </dgm:pt>
    <dgm:pt modelId="{9BBBB8A6-EDA7-4909-A9F3-FD35B334C38E}" type="pres">
      <dgm:prSet presAssocID="{29E96D7B-95D6-42DD-87F5-A88B50BC3005}" presName="parTx" presStyleLbl="revTx" presStyleIdx="1" presStyleCnt="2">
        <dgm:presLayoutVars>
          <dgm:chMax val="0"/>
          <dgm:chPref val="0"/>
        </dgm:presLayoutVars>
      </dgm:prSet>
      <dgm:spPr/>
    </dgm:pt>
  </dgm:ptLst>
  <dgm:cxnLst>
    <dgm:cxn modelId="{671076C2-1662-43C6-A218-D94C6A33225F}" type="presOf" srcId="{29E96D7B-95D6-42DD-87F5-A88B50BC3005}" destId="{9BBBB8A6-EDA7-4909-A9F3-FD35B334C38E}" srcOrd="0" destOrd="0" presId="urn:microsoft.com/office/officeart/2018/2/layout/IconVerticalSolidList"/>
    <dgm:cxn modelId="{58D058C3-171B-4083-A07D-2E673BFFCBFA}" srcId="{C1896427-E14E-4448-879F-7CC5B5484F50}" destId="{D88D0A78-A3E2-402B-9E79-A67EF1CFEB20}" srcOrd="0" destOrd="0" parTransId="{CE01CA97-630B-46D8-A534-743C30B807A1}" sibTransId="{269238F9-D04B-4C3D-A07F-7AA751510095}"/>
    <dgm:cxn modelId="{224E18C8-D61E-405E-A3A2-DA1502B8E900}" srcId="{C1896427-E14E-4448-879F-7CC5B5484F50}" destId="{29E96D7B-95D6-42DD-87F5-A88B50BC3005}" srcOrd="1" destOrd="0" parTransId="{84B244D6-8A92-49CB-A66F-296A2BFB3433}" sibTransId="{C60AF8CA-A93A-4655-8BFC-3C9E1F1CECF3}"/>
    <dgm:cxn modelId="{894BC7D6-AABE-4A75-8037-BA7A5CC25411}" type="presOf" srcId="{D88D0A78-A3E2-402B-9E79-A67EF1CFEB20}" destId="{7E809310-1CE5-4ADF-A8A5-1A57BC21F6F3}" srcOrd="0" destOrd="0" presId="urn:microsoft.com/office/officeart/2018/2/layout/IconVerticalSolidList"/>
    <dgm:cxn modelId="{38335EDF-7F7C-4212-A3A3-AE99A3CD5592}" type="presOf" srcId="{C1896427-E14E-4448-879F-7CC5B5484F50}" destId="{96663E04-8728-4218-A02A-CE0547F06C24}" srcOrd="0" destOrd="0" presId="urn:microsoft.com/office/officeart/2018/2/layout/IconVerticalSolidList"/>
    <dgm:cxn modelId="{B239BA18-03C3-4495-BA1B-3D33228270D0}" type="presParOf" srcId="{96663E04-8728-4218-A02A-CE0547F06C24}" destId="{3FB6AD2F-25E3-410E-9E37-D524263AF173}" srcOrd="0" destOrd="0" presId="urn:microsoft.com/office/officeart/2018/2/layout/IconVerticalSolidList"/>
    <dgm:cxn modelId="{643BF52F-ABD5-450E-965E-4F432041B642}" type="presParOf" srcId="{3FB6AD2F-25E3-410E-9E37-D524263AF173}" destId="{F1AC6364-D056-4487-B70E-D08C5CDE567F}" srcOrd="0" destOrd="0" presId="urn:microsoft.com/office/officeart/2018/2/layout/IconVerticalSolidList"/>
    <dgm:cxn modelId="{C13BA189-8AD3-4BDA-95BD-FAAC6585D9B5}" type="presParOf" srcId="{3FB6AD2F-25E3-410E-9E37-D524263AF173}" destId="{EAB446C8-9D99-4CAA-869E-0F30F61B956E}" srcOrd="1" destOrd="0" presId="urn:microsoft.com/office/officeart/2018/2/layout/IconVerticalSolidList"/>
    <dgm:cxn modelId="{07F8A7FF-0821-4338-8495-9C351058E5D3}" type="presParOf" srcId="{3FB6AD2F-25E3-410E-9E37-D524263AF173}" destId="{97A9EFA3-0372-40DF-9462-80F622083EFC}" srcOrd="2" destOrd="0" presId="urn:microsoft.com/office/officeart/2018/2/layout/IconVerticalSolidList"/>
    <dgm:cxn modelId="{39953F87-8C37-4D93-BB2C-6A0608A9C5D2}" type="presParOf" srcId="{3FB6AD2F-25E3-410E-9E37-D524263AF173}" destId="{7E809310-1CE5-4ADF-A8A5-1A57BC21F6F3}" srcOrd="3" destOrd="0" presId="urn:microsoft.com/office/officeart/2018/2/layout/IconVerticalSolidList"/>
    <dgm:cxn modelId="{034937CA-C378-4709-8C6A-01485868B581}" type="presParOf" srcId="{96663E04-8728-4218-A02A-CE0547F06C24}" destId="{DA6F8D20-D30E-488F-9189-3B0EFAE2B1B3}" srcOrd="1" destOrd="0" presId="urn:microsoft.com/office/officeart/2018/2/layout/IconVerticalSolidList"/>
    <dgm:cxn modelId="{A34796A4-7161-4CFD-8579-C3551EF83948}" type="presParOf" srcId="{96663E04-8728-4218-A02A-CE0547F06C24}" destId="{7619383A-42E4-4055-A8EC-3DC5CB6DBF26}" srcOrd="2" destOrd="0" presId="urn:microsoft.com/office/officeart/2018/2/layout/IconVerticalSolidList"/>
    <dgm:cxn modelId="{F667CE01-0D5D-411F-A0EC-0614F01B2E04}" type="presParOf" srcId="{7619383A-42E4-4055-A8EC-3DC5CB6DBF26}" destId="{BCC3D729-4225-499E-ABD1-0A4BC5FDE46E}" srcOrd="0" destOrd="0" presId="urn:microsoft.com/office/officeart/2018/2/layout/IconVerticalSolidList"/>
    <dgm:cxn modelId="{542D8495-6E1F-4005-861B-FC50B6A4DCB0}" type="presParOf" srcId="{7619383A-42E4-4055-A8EC-3DC5CB6DBF26}" destId="{EA7FD6E6-8CF8-4C3B-95F9-25C85C4E8BE7}" srcOrd="1" destOrd="0" presId="urn:microsoft.com/office/officeart/2018/2/layout/IconVerticalSolidList"/>
    <dgm:cxn modelId="{79C3A220-AE83-4292-B2B0-B81A6FDC2204}" type="presParOf" srcId="{7619383A-42E4-4055-A8EC-3DC5CB6DBF26}" destId="{BDAB8C0E-33E5-45AF-98BF-4DDEAF22A16A}" srcOrd="2" destOrd="0" presId="urn:microsoft.com/office/officeart/2018/2/layout/IconVerticalSolidList"/>
    <dgm:cxn modelId="{26D26C5E-E977-4B91-87F3-4571FE61069E}" type="presParOf" srcId="{7619383A-42E4-4055-A8EC-3DC5CB6DBF26}" destId="{9BBBB8A6-EDA7-4909-A9F3-FD35B334C38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DFB857-34B1-4A49-8280-0C69BEE3E5A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D8F3E00-1309-4866-B7B5-181E08B6C691}">
      <dgm:prSet/>
      <dgm:spPr/>
      <dgm:t>
        <a:bodyPr/>
        <a:lstStyle/>
        <a:p>
          <a:r>
            <a:rPr lang="en-US" b="0" dirty="0">
              <a:solidFill>
                <a:srgbClr val="FFC000"/>
              </a:solidFill>
            </a:rPr>
            <a:t>This project involved a lot of attention to detail, as well as critical-thinking and problem solving. </a:t>
          </a:r>
        </a:p>
      </dgm:t>
    </dgm:pt>
    <dgm:pt modelId="{CD8B5AC2-F10D-4836-A51D-FBE1E1C78AF7}" type="parTrans" cxnId="{BF2D04CD-49A6-42A2-BB88-660FC2F29A72}">
      <dgm:prSet/>
      <dgm:spPr/>
      <dgm:t>
        <a:bodyPr/>
        <a:lstStyle/>
        <a:p>
          <a:endParaRPr lang="en-US"/>
        </a:p>
      </dgm:t>
    </dgm:pt>
    <dgm:pt modelId="{055D25CA-B51D-435C-8D0A-B77DB3421F51}" type="sibTrans" cxnId="{BF2D04CD-49A6-42A2-BB88-660FC2F29A72}">
      <dgm:prSet/>
      <dgm:spPr/>
      <dgm:t>
        <a:bodyPr/>
        <a:lstStyle/>
        <a:p>
          <a:endParaRPr lang="en-US"/>
        </a:p>
      </dgm:t>
    </dgm:pt>
    <dgm:pt modelId="{F5844F67-C098-4687-B256-2740449C3D58}">
      <dgm:prSet/>
      <dgm:spPr/>
      <dgm:t>
        <a:bodyPr/>
        <a:lstStyle/>
        <a:p>
          <a:r>
            <a:rPr lang="en-US" b="0" dirty="0">
              <a:solidFill>
                <a:srgbClr val="FFC000"/>
              </a:solidFill>
            </a:rPr>
            <a:t>It involved troubleshooting, finding solutions, and proceeding with the experiment. </a:t>
          </a:r>
        </a:p>
      </dgm:t>
    </dgm:pt>
    <dgm:pt modelId="{08C9DEB6-3C22-4492-A7E2-FF9F865CE0C2}" type="parTrans" cxnId="{60EAED42-3EB9-4CB6-BB4C-7AE60CCC2333}">
      <dgm:prSet/>
      <dgm:spPr/>
      <dgm:t>
        <a:bodyPr/>
        <a:lstStyle/>
        <a:p>
          <a:endParaRPr lang="en-US"/>
        </a:p>
      </dgm:t>
    </dgm:pt>
    <dgm:pt modelId="{D90BC5C6-2F58-4395-9AFD-FB776928286C}" type="sibTrans" cxnId="{60EAED42-3EB9-4CB6-BB4C-7AE60CCC2333}">
      <dgm:prSet/>
      <dgm:spPr/>
      <dgm:t>
        <a:bodyPr/>
        <a:lstStyle/>
        <a:p>
          <a:endParaRPr lang="en-US"/>
        </a:p>
      </dgm:t>
    </dgm:pt>
    <dgm:pt modelId="{C7108C7C-2E6D-4698-BAFC-56A68CB19680}">
      <dgm:prSet/>
      <dgm:spPr/>
      <dgm:t>
        <a:bodyPr/>
        <a:lstStyle/>
        <a:p>
          <a:r>
            <a:rPr lang="en-US" b="0" dirty="0">
              <a:solidFill>
                <a:srgbClr val="FFC000"/>
              </a:solidFill>
            </a:rPr>
            <a:t>Knowledge of hardware set-up and programming. </a:t>
          </a:r>
        </a:p>
      </dgm:t>
    </dgm:pt>
    <dgm:pt modelId="{1718DA4E-B647-47FD-8BB4-8DA1022A24BA}" type="parTrans" cxnId="{9F944E2A-94A5-47EE-8482-7E9265D4D9BE}">
      <dgm:prSet/>
      <dgm:spPr/>
      <dgm:t>
        <a:bodyPr/>
        <a:lstStyle/>
        <a:p>
          <a:endParaRPr lang="en-US"/>
        </a:p>
      </dgm:t>
    </dgm:pt>
    <dgm:pt modelId="{FD45DBC5-64F0-406B-AB95-7B60B49915EE}" type="sibTrans" cxnId="{9F944E2A-94A5-47EE-8482-7E9265D4D9BE}">
      <dgm:prSet/>
      <dgm:spPr/>
      <dgm:t>
        <a:bodyPr/>
        <a:lstStyle/>
        <a:p>
          <a:endParaRPr lang="en-US"/>
        </a:p>
      </dgm:t>
    </dgm:pt>
    <dgm:pt modelId="{957681BF-B3E4-43DB-BDC0-8798DE584892}" type="pres">
      <dgm:prSet presAssocID="{63DFB857-34B1-4A49-8280-0C69BEE3E5A8}" presName="root" presStyleCnt="0">
        <dgm:presLayoutVars>
          <dgm:dir/>
          <dgm:resizeHandles val="exact"/>
        </dgm:presLayoutVars>
      </dgm:prSet>
      <dgm:spPr/>
    </dgm:pt>
    <dgm:pt modelId="{DCDC352C-7A0A-43E3-89F0-6405D822B530}" type="pres">
      <dgm:prSet presAssocID="{3D8F3E00-1309-4866-B7B5-181E08B6C691}" presName="compNode" presStyleCnt="0"/>
      <dgm:spPr/>
    </dgm:pt>
    <dgm:pt modelId="{A40A7FBF-BAC9-4BCD-B81E-E38B740209CE}" type="pres">
      <dgm:prSet presAssocID="{3D8F3E00-1309-4866-B7B5-181E08B6C69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549F478C-EF72-4426-9D71-60FFBC061163}" type="pres">
      <dgm:prSet presAssocID="{3D8F3E00-1309-4866-B7B5-181E08B6C691}" presName="spaceRect" presStyleCnt="0"/>
      <dgm:spPr/>
    </dgm:pt>
    <dgm:pt modelId="{792C0F4B-2BF2-4577-B385-ED59F34FDF5A}" type="pres">
      <dgm:prSet presAssocID="{3D8F3E00-1309-4866-B7B5-181E08B6C691}" presName="textRect" presStyleLbl="revTx" presStyleIdx="0" presStyleCnt="3">
        <dgm:presLayoutVars>
          <dgm:chMax val="1"/>
          <dgm:chPref val="1"/>
        </dgm:presLayoutVars>
      </dgm:prSet>
      <dgm:spPr/>
    </dgm:pt>
    <dgm:pt modelId="{CC6E6A36-D0A0-4A2B-A8BC-D9CB3DA59500}" type="pres">
      <dgm:prSet presAssocID="{055D25CA-B51D-435C-8D0A-B77DB3421F51}" presName="sibTrans" presStyleCnt="0"/>
      <dgm:spPr/>
    </dgm:pt>
    <dgm:pt modelId="{D80D418A-41ED-4ADB-BFF3-6192881646FB}" type="pres">
      <dgm:prSet presAssocID="{F5844F67-C098-4687-B256-2740449C3D58}" presName="compNode" presStyleCnt="0"/>
      <dgm:spPr/>
    </dgm:pt>
    <dgm:pt modelId="{AF19EB3C-3749-4908-B7DA-CD6AEC1FA9EF}" type="pres">
      <dgm:prSet presAssocID="{F5844F67-C098-4687-B256-2740449C3D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1306405B-FA69-4EB8-85AD-CFDCC42B211C}" type="pres">
      <dgm:prSet presAssocID="{F5844F67-C098-4687-B256-2740449C3D58}" presName="spaceRect" presStyleCnt="0"/>
      <dgm:spPr/>
    </dgm:pt>
    <dgm:pt modelId="{FA3467C0-7402-448A-B37F-72BAFB4BFCD5}" type="pres">
      <dgm:prSet presAssocID="{F5844F67-C098-4687-B256-2740449C3D58}" presName="textRect" presStyleLbl="revTx" presStyleIdx="1" presStyleCnt="3">
        <dgm:presLayoutVars>
          <dgm:chMax val="1"/>
          <dgm:chPref val="1"/>
        </dgm:presLayoutVars>
      </dgm:prSet>
      <dgm:spPr/>
    </dgm:pt>
    <dgm:pt modelId="{4AF297AB-F4A0-4BB8-B1B4-778B126E20C9}" type="pres">
      <dgm:prSet presAssocID="{D90BC5C6-2F58-4395-9AFD-FB776928286C}" presName="sibTrans" presStyleCnt="0"/>
      <dgm:spPr/>
    </dgm:pt>
    <dgm:pt modelId="{A9551875-A03F-4F8C-8AEA-776100CFC9CC}" type="pres">
      <dgm:prSet presAssocID="{C7108C7C-2E6D-4698-BAFC-56A68CB19680}" presName="compNode" presStyleCnt="0"/>
      <dgm:spPr/>
    </dgm:pt>
    <dgm:pt modelId="{A5E5E35C-D8F7-44E0-95EB-3F529788966D}" type="pres">
      <dgm:prSet presAssocID="{C7108C7C-2E6D-4698-BAFC-56A68CB196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4BE3DC54-67A6-4C52-9EAC-DBA41D18C24E}" type="pres">
      <dgm:prSet presAssocID="{C7108C7C-2E6D-4698-BAFC-56A68CB19680}" presName="spaceRect" presStyleCnt="0"/>
      <dgm:spPr/>
    </dgm:pt>
    <dgm:pt modelId="{29D721EA-8F0D-4A6B-82A8-8811F4D052C9}" type="pres">
      <dgm:prSet presAssocID="{C7108C7C-2E6D-4698-BAFC-56A68CB19680}" presName="textRect" presStyleLbl="revTx" presStyleIdx="2" presStyleCnt="3">
        <dgm:presLayoutVars>
          <dgm:chMax val="1"/>
          <dgm:chPref val="1"/>
        </dgm:presLayoutVars>
      </dgm:prSet>
      <dgm:spPr/>
    </dgm:pt>
  </dgm:ptLst>
  <dgm:cxnLst>
    <dgm:cxn modelId="{9F944E2A-94A5-47EE-8482-7E9265D4D9BE}" srcId="{63DFB857-34B1-4A49-8280-0C69BEE3E5A8}" destId="{C7108C7C-2E6D-4698-BAFC-56A68CB19680}" srcOrd="2" destOrd="0" parTransId="{1718DA4E-B647-47FD-8BB4-8DA1022A24BA}" sibTransId="{FD45DBC5-64F0-406B-AB95-7B60B49915EE}"/>
    <dgm:cxn modelId="{8FB9C637-3A56-41F8-8A7A-74FE63A1DC55}" type="presOf" srcId="{63DFB857-34B1-4A49-8280-0C69BEE3E5A8}" destId="{957681BF-B3E4-43DB-BDC0-8798DE584892}" srcOrd="0" destOrd="0" presId="urn:microsoft.com/office/officeart/2018/2/layout/IconLabelList"/>
    <dgm:cxn modelId="{60EAED42-3EB9-4CB6-BB4C-7AE60CCC2333}" srcId="{63DFB857-34B1-4A49-8280-0C69BEE3E5A8}" destId="{F5844F67-C098-4687-B256-2740449C3D58}" srcOrd="1" destOrd="0" parTransId="{08C9DEB6-3C22-4492-A7E2-FF9F865CE0C2}" sibTransId="{D90BC5C6-2F58-4395-9AFD-FB776928286C}"/>
    <dgm:cxn modelId="{57B7BF8D-0DE9-43E0-A329-319B40179F39}" type="presOf" srcId="{3D8F3E00-1309-4866-B7B5-181E08B6C691}" destId="{792C0F4B-2BF2-4577-B385-ED59F34FDF5A}" srcOrd="0" destOrd="0" presId="urn:microsoft.com/office/officeart/2018/2/layout/IconLabelList"/>
    <dgm:cxn modelId="{04375DAF-371A-468F-A2C7-994B8637DF95}" type="presOf" srcId="{C7108C7C-2E6D-4698-BAFC-56A68CB19680}" destId="{29D721EA-8F0D-4A6B-82A8-8811F4D052C9}" srcOrd="0" destOrd="0" presId="urn:microsoft.com/office/officeart/2018/2/layout/IconLabelList"/>
    <dgm:cxn modelId="{BF2D04CD-49A6-42A2-BB88-660FC2F29A72}" srcId="{63DFB857-34B1-4A49-8280-0C69BEE3E5A8}" destId="{3D8F3E00-1309-4866-B7B5-181E08B6C691}" srcOrd="0" destOrd="0" parTransId="{CD8B5AC2-F10D-4836-A51D-FBE1E1C78AF7}" sibTransId="{055D25CA-B51D-435C-8D0A-B77DB3421F51}"/>
    <dgm:cxn modelId="{8F47A8EA-C2C0-4584-9DEA-EB8FE9561126}" type="presOf" srcId="{F5844F67-C098-4687-B256-2740449C3D58}" destId="{FA3467C0-7402-448A-B37F-72BAFB4BFCD5}" srcOrd="0" destOrd="0" presId="urn:microsoft.com/office/officeart/2018/2/layout/IconLabelList"/>
    <dgm:cxn modelId="{8031AD42-6A59-48FF-BFE3-82350B507C51}" type="presParOf" srcId="{957681BF-B3E4-43DB-BDC0-8798DE584892}" destId="{DCDC352C-7A0A-43E3-89F0-6405D822B530}" srcOrd="0" destOrd="0" presId="urn:microsoft.com/office/officeart/2018/2/layout/IconLabelList"/>
    <dgm:cxn modelId="{E82AFD93-32A7-4103-806B-2FD7DBD19304}" type="presParOf" srcId="{DCDC352C-7A0A-43E3-89F0-6405D822B530}" destId="{A40A7FBF-BAC9-4BCD-B81E-E38B740209CE}" srcOrd="0" destOrd="0" presId="urn:microsoft.com/office/officeart/2018/2/layout/IconLabelList"/>
    <dgm:cxn modelId="{36236D85-C456-4797-B0DE-B01EB806A490}" type="presParOf" srcId="{DCDC352C-7A0A-43E3-89F0-6405D822B530}" destId="{549F478C-EF72-4426-9D71-60FFBC061163}" srcOrd="1" destOrd="0" presId="urn:microsoft.com/office/officeart/2018/2/layout/IconLabelList"/>
    <dgm:cxn modelId="{B9017F5E-6CA5-4E37-B47B-E13BD622037E}" type="presParOf" srcId="{DCDC352C-7A0A-43E3-89F0-6405D822B530}" destId="{792C0F4B-2BF2-4577-B385-ED59F34FDF5A}" srcOrd="2" destOrd="0" presId="urn:microsoft.com/office/officeart/2018/2/layout/IconLabelList"/>
    <dgm:cxn modelId="{2C781EA8-96A2-4495-B6C6-B1AE535C89F2}" type="presParOf" srcId="{957681BF-B3E4-43DB-BDC0-8798DE584892}" destId="{CC6E6A36-D0A0-4A2B-A8BC-D9CB3DA59500}" srcOrd="1" destOrd="0" presId="urn:microsoft.com/office/officeart/2018/2/layout/IconLabelList"/>
    <dgm:cxn modelId="{895A079F-6B75-4B38-BA2B-A49B4269F8E0}" type="presParOf" srcId="{957681BF-B3E4-43DB-BDC0-8798DE584892}" destId="{D80D418A-41ED-4ADB-BFF3-6192881646FB}" srcOrd="2" destOrd="0" presId="urn:microsoft.com/office/officeart/2018/2/layout/IconLabelList"/>
    <dgm:cxn modelId="{FEB7F9A4-AF43-42F3-84D5-8B81A98DB756}" type="presParOf" srcId="{D80D418A-41ED-4ADB-BFF3-6192881646FB}" destId="{AF19EB3C-3749-4908-B7DA-CD6AEC1FA9EF}" srcOrd="0" destOrd="0" presId="urn:microsoft.com/office/officeart/2018/2/layout/IconLabelList"/>
    <dgm:cxn modelId="{C96E3C8F-7522-4DFD-B54D-C3022A0A9943}" type="presParOf" srcId="{D80D418A-41ED-4ADB-BFF3-6192881646FB}" destId="{1306405B-FA69-4EB8-85AD-CFDCC42B211C}" srcOrd="1" destOrd="0" presId="urn:microsoft.com/office/officeart/2018/2/layout/IconLabelList"/>
    <dgm:cxn modelId="{C8BB8B64-8276-4AF2-A538-FA2D00D5B82E}" type="presParOf" srcId="{D80D418A-41ED-4ADB-BFF3-6192881646FB}" destId="{FA3467C0-7402-448A-B37F-72BAFB4BFCD5}" srcOrd="2" destOrd="0" presId="urn:microsoft.com/office/officeart/2018/2/layout/IconLabelList"/>
    <dgm:cxn modelId="{C110862B-9EB5-4082-AFAF-3E4CAA769550}" type="presParOf" srcId="{957681BF-B3E4-43DB-BDC0-8798DE584892}" destId="{4AF297AB-F4A0-4BB8-B1B4-778B126E20C9}" srcOrd="3" destOrd="0" presId="urn:microsoft.com/office/officeart/2018/2/layout/IconLabelList"/>
    <dgm:cxn modelId="{DBCA3DF5-6F68-4FC6-893B-61506D4DD237}" type="presParOf" srcId="{957681BF-B3E4-43DB-BDC0-8798DE584892}" destId="{A9551875-A03F-4F8C-8AEA-776100CFC9CC}" srcOrd="4" destOrd="0" presId="urn:microsoft.com/office/officeart/2018/2/layout/IconLabelList"/>
    <dgm:cxn modelId="{9C59D337-6DB4-4E25-A92B-71031C418C38}" type="presParOf" srcId="{A9551875-A03F-4F8C-8AEA-776100CFC9CC}" destId="{A5E5E35C-D8F7-44E0-95EB-3F529788966D}" srcOrd="0" destOrd="0" presId="urn:microsoft.com/office/officeart/2018/2/layout/IconLabelList"/>
    <dgm:cxn modelId="{F28DA58B-B581-4D4D-8C28-77001400F52B}" type="presParOf" srcId="{A9551875-A03F-4F8C-8AEA-776100CFC9CC}" destId="{4BE3DC54-67A6-4C52-9EAC-DBA41D18C24E}" srcOrd="1" destOrd="0" presId="urn:microsoft.com/office/officeart/2018/2/layout/IconLabelList"/>
    <dgm:cxn modelId="{8BEF5302-217C-4E15-B6F5-6B2F04453AAC}" type="presParOf" srcId="{A9551875-A03F-4F8C-8AEA-776100CFC9CC}" destId="{29D721EA-8F0D-4A6B-82A8-8811F4D052C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C6364-D056-4487-B70E-D08C5CDE567F}">
      <dsp:nvSpPr>
        <dsp:cNvPr id="0" name=""/>
        <dsp:cNvSpPr/>
      </dsp:nvSpPr>
      <dsp:spPr>
        <a:xfrm>
          <a:off x="0" y="633484"/>
          <a:ext cx="10353675" cy="11695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B446C8-9D99-4CAA-869E-0F30F61B956E}">
      <dsp:nvSpPr>
        <dsp:cNvPr id="0" name=""/>
        <dsp:cNvSpPr/>
      </dsp:nvSpPr>
      <dsp:spPr>
        <a:xfrm>
          <a:off x="353776" y="896624"/>
          <a:ext cx="643230" cy="6432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E809310-1CE5-4ADF-A8A5-1A57BC21F6F3}">
      <dsp:nvSpPr>
        <dsp:cNvPr id="0" name=""/>
        <dsp:cNvSpPr/>
      </dsp:nvSpPr>
      <dsp:spPr>
        <a:xfrm>
          <a:off x="1350784" y="633484"/>
          <a:ext cx="9002890" cy="1169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73" tIns="123773" rIns="123773" bIns="123773" numCol="1" spcCol="1270" anchor="ctr" anchorCtr="0">
          <a:noAutofit/>
        </a:bodyPr>
        <a:lstStyle/>
        <a:p>
          <a:pPr marL="0" lvl="0" indent="0" algn="l" defTabSz="1022350">
            <a:lnSpc>
              <a:spcPct val="90000"/>
            </a:lnSpc>
            <a:spcBef>
              <a:spcPct val="0"/>
            </a:spcBef>
            <a:spcAft>
              <a:spcPct val="35000"/>
            </a:spcAft>
            <a:buNone/>
          </a:pPr>
          <a:r>
            <a:rPr lang="en-US" sz="2300" kern="1200"/>
            <a:t>Physics is an intriguing subject. It helps us begin to understand how the world around us works! The studying of Physics also helps expand your problem-solving skills and critical thinking skills. </a:t>
          </a:r>
        </a:p>
      </dsp:txBody>
      <dsp:txXfrm>
        <a:off x="1350784" y="633484"/>
        <a:ext cx="9002890" cy="1169510"/>
      </dsp:txXfrm>
    </dsp:sp>
    <dsp:sp modelId="{BCC3D729-4225-499E-ABD1-0A4BC5FDE46E}">
      <dsp:nvSpPr>
        <dsp:cNvPr id="0" name=""/>
        <dsp:cNvSpPr/>
      </dsp:nvSpPr>
      <dsp:spPr>
        <a:xfrm>
          <a:off x="0" y="2095373"/>
          <a:ext cx="10353675" cy="11695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7FD6E6-8CF8-4C3B-95F9-25C85C4E8BE7}">
      <dsp:nvSpPr>
        <dsp:cNvPr id="0" name=""/>
        <dsp:cNvSpPr/>
      </dsp:nvSpPr>
      <dsp:spPr>
        <a:xfrm>
          <a:off x="353776" y="2358513"/>
          <a:ext cx="643230" cy="6432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BBBB8A6-EDA7-4909-A9F3-FD35B334C38E}">
      <dsp:nvSpPr>
        <dsp:cNvPr id="0" name=""/>
        <dsp:cNvSpPr/>
      </dsp:nvSpPr>
      <dsp:spPr>
        <a:xfrm>
          <a:off x="1350784" y="2095373"/>
          <a:ext cx="9002890" cy="1169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73" tIns="123773" rIns="123773" bIns="123773" numCol="1" spcCol="1270" anchor="ctr" anchorCtr="0">
          <a:noAutofit/>
        </a:bodyPr>
        <a:lstStyle/>
        <a:p>
          <a:pPr marL="0" lvl="0" indent="0" algn="l" defTabSz="1022350">
            <a:lnSpc>
              <a:spcPct val="90000"/>
            </a:lnSpc>
            <a:spcBef>
              <a:spcPct val="0"/>
            </a:spcBef>
            <a:spcAft>
              <a:spcPct val="35000"/>
            </a:spcAft>
            <a:buNone/>
          </a:pPr>
          <a:r>
            <a:rPr lang="en-US" sz="2300" kern="1200"/>
            <a:t>Throughout this final course presentation, you will find experiments and data analysis from free-fall motion, conservation of energy, rotational motion, and the hall effect. </a:t>
          </a:r>
        </a:p>
      </dsp:txBody>
      <dsp:txXfrm>
        <a:off x="1350784" y="2095373"/>
        <a:ext cx="9002890" cy="1169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A7FBF-BAC9-4BCD-B81E-E38B740209CE}">
      <dsp:nvSpPr>
        <dsp:cNvPr id="0" name=""/>
        <dsp:cNvSpPr/>
      </dsp:nvSpPr>
      <dsp:spPr>
        <a:xfrm>
          <a:off x="1159944" y="766130"/>
          <a:ext cx="1291144" cy="12911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92C0F4B-2BF2-4577-B385-ED59F34FDF5A}">
      <dsp:nvSpPr>
        <dsp:cNvPr id="0" name=""/>
        <dsp:cNvSpPr/>
      </dsp:nvSpPr>
      <dsp:spPr>
        <a:xfrm>
          <a:off x="370911" y="2412238"/>
          <a:ext cx="28692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b="0" kern="1200" dirty="0">
              <a:solidFill>
                <a:srgbClr val="FFC000"/>
              </a:solidFill>
            </a:rPr>
            <a:t>This project involved a lot of attention to detail, as well as critical-thinking and problem solving. </a:t>
          </a:r>
        </a:p>
      </dsp:txBody>
      <dsp:txXfrm>
        <a:off x="370911" y="2412238"/>
        <a:ext cx="2869209" cy="720000"/>
      </dsp:txXfrm>
    </dsp:sp>
    <dsp:sp modelId="{AF19EB3C-3749-4908-B7DA-CD6AEC1FA9EF}">
      <dsp:nvSpPr>
        <dsp:cNvPr id="0" name=""/>
        <dsp:cNvSpPr/>
      </dsp:nvSpPr>
      <dsp:spPr>
        <a:xfrm>
          <a:off x="4531265" y="766130"/>
          <a:ext cx="1291144" cy="12911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A3467C0-7402-448A-B37F-72BAFB4BFCD5}">
      <dsp:nvSpPr>
        <dsp:cNvPr id="0" name=""/>
        <dsp:cNvSpPr/>
      </dsp:nvSpPr>
      <dsp:spPr>
        <a:xfrm>
          <a:off x="3742232" y="2412238"/>
          <a:ext cx="28692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b="0" kern="1200" dirty="0">
              <a:solidFill>
                <a:srgbClr val="FFC000"/>
              </a:solidFill>
            </a:rPr>
            <a:t>It involved troubleshooting, finding solutions, and proceeding with the experiment. </a:t>
          </a:r>
        </a:p>
      </dsp:txBody>
      <dsp:txXfrm>
        <a:off x="3742232" y="2412238"/>
        <a:ext cx="2869209" cy="720000"/>
      </dsp:txXfrm>
    </dsp:sp>
    <dsp:sp modelId="{A5E5E35C-D8F7-44E0-95EB-3F529788966D}">
      <dsp:nvSpPr>
        <dsp:cNvPr id="0" name=""/>
        <dsp:cNvSpPr/>
      </dsp:nvSpPr>
      <dsp:spPr>
        <a:xfrm>
          <a:off x="7902586" y="766130"/>
          <a:ext cx="1291144" cy="12911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9D721EA-8F0D-4A6B-82A8-8811F4D052C9}">
      <dsp:nvSpPr>
        <dsp:cNvPr id="0" name=""/>
        <dsp:cNvSpPr/>
      </dsp:nvSpPr>
      <dsp:spPr>
        <a:xfrm>
          <a:off x="7113553" y="2412238"/>
          <a:ext cx="28692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b="0" kern="1200" dirty="0">
              <a:solidFill>
                <a:srgbClr val="FFC000"/>
              </a:solidFill>
            </a:rPr>
            <a:t>Knowledge of hardware set-up and programming. </a:t>
          </a:r>
        </a:p>
      </dsp:txBody>
      <dsp:txXfrm>
        <a:off x="7113553" y="2412238"/>
        <a:ext cx="2869209"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63DFA5-4E5D-4214-98AC-2EA4856A2742}"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356290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63DFA5-4E5D-4214-98AC-2EA4856A2742}"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937827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63DFA5-4E5D-4214-98AC-2EA4856A2742}"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230287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63DFA5-4E5D-4214-98AC-2EA4856A2742}"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0CAEE-55A8-4312-9570-158A20A69D04}"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02515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63DFA5-4E5D-4214-98AC-2EA4856A2742}"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502199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D63DFA5-4E5D-4214-98AC-2EA4856A2742}" type="datetimeFigureOut">
              <a:rPr lang="en-US" smtClean="0"/>
              <a:t>12/17/2022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2964969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D63DFA5-4E5D-4214-98AC-2EA4856A2742}" type="datetimeFigureOut">
              <a:rPr lang="en-US" smtClean="0"/>
              <a:t>12/17/2022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442608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63DFA5-4E5D-4214-98AC-2EA4856A2742}"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2307242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63DFA5-4E5D-4214-98AC-2EA4856A2742}"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781668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63DFA5-4E5D-4214-98AC-2EA4856A2742}"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2260720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63DFA5-4E5D-4214-98AC-2EA4856A2742}"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470779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63DFA5-4E5D-4214-98AC-2EA4856A2742}"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74289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63DFA5-4E5D-4214-98AC-2EA4856A2742}" type="datetimeFigureOut">
              <a:rPr lang="en-US" smtClean="0"/>
              <a:t>12/17/2022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59827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63DFA5-4E5D-4214-98AC-2EA4856A2742}" type="datetimeFigureOut">
              <a:rPr lang="en-US" smtClean="0"/>
              <a:t>12/17/2022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0094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63DFA5-4E5D-4214-98AC-2EA4856A2742}" type="datetimeFigureOut">
              <a:rPr lang="en-US" smtClean="0"/>
              <a:t>12/17/2022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87436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63DFA5-4E5D-4214-98AC-2EA4856A2742}"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2475255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63DFA5-4E5D-4214-98AC-2EA4856A2742}"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2257015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D63DFA5-4E5D-4214-98AC-2EA4856A2742}" type="datetimeFigureOut">
              <a:rPr lang="en-US" smtClean="0"/>
              <a:t>12/17/2022</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CA0CAEE-55A8-4312-9570-158A20A69D04}" type="slidenum">
              <a:rPr lang="en-US" smtClean="0"/>
              <a:t>‹#›</a:t>
            </a:fld>
            <a:endParaRPr lang="en-US"/>
          </a:p>
        </p:txBody>
      </p:sp>
    </p:spTree>
    <p:extLst>
      <p:ext uri="{BB962C8B-B14F-4D97-AF65-F5344CB8AC3E}">
        <p14:creationId xmlns:p14="http://schemas.microsoft.com/office/powerpoint/2010/main" val="12281096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20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1.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4" descr="Complex maths formulae on a blackboard">
            <a:extLst>
              <a:ext uri="{FF2B5EF4-FFF2-40B4-BE49-F238E27FC236}">
                <a16:creationId xmlns:a16="http://schemas.microsoft.com/office/drawing/2014/main" id="{3CA68F69-3A2F-A3F6-B0E2-D2C371207D06}"/>
              </a:ext>
            </a:extLst>
          </p:cNvPr>
          <p:cNvPicPr>
            <a:picLocks noChangeAspect="1"/>
          </p:cNvPicPr>
          <p:nvPr/>
        </p:nvPicPr>
        <p:blipFill rotWithShape="1">
          <a:blip r:embed="rId3"/>
          <a:srcRect t="16856" b="6090"/>
          <a:stretch/>
        </p:blipFill>
        <p:spPr>
          <a:xfrm>
            <a:off x="20" y="10"/>
            <a:ext cx="12191980" cy="6857990"/>
          </a:xfrm>
          <a:prstGeom prst="rect">
            <a:avLst/>
          </a:prstGeom>
        </p:spPr>
      </p:pic>
      <p:sp useBgFill="1">
        <p:nvSpPr>
          <p:cNvPr id="1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71651" y="1762886"/>
            <a:ext cx="7656919" cy="3332229"/>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2A7E1C5-2345-6D15-827D-D5C0DD1CF0E1}"/>
              </a:ext>
            </a:extLst>
          </p:cNvPr>
          <p:cNvSpPr>
            <a:spLocks noGrp="1"/>
          </p:cNvSpPr>
          <p:nvPr>
            <p:ph type="ctrTitle"/>
          </p:nvPr>
        </p:nvSpPr>
        <p:spPr>
          <a:xfrm>
            <a:off x="2480733" y="2074339"/>
            <a:ext cx="7219954" cy="1828801"/>
          </a:xfrm>
        </p:spPr>
        <p:txBody>
          <a:bodyPr>
            <a:normAutofit/>
          </a:bodyPr>
          <a:lstStyle/>
          <a:p>
            <a:pPr>
              <a:lnSpc>
                <a:spcPct val="90000"/>
              </a:lnSpc>
            </a:pPr>
            <a:r>
              <a:rPr lang="en-US" sz="3000" dirty="0"/>
              <a:t>Applied Physics</a:t>
            </a:r>
            <a:br>
              <a:rPr lang="en-US" sz="3000" dirty="0"/>
            </a:br>
            <a:br>
              <a:rPr lang="en-US" sz="3000" dirty="0"/>
            </a:br>
            <a:r>
              <a:rPr lang="en-US" sz="3000" dirty="0"/>
              <a:t>PHYS204 Final Course Project</a:t>
            </a:r>
            <a:br>
              <a:rPr lang="en-US" sz="3000" dirty="0"/>
            </a:br>
            <a:endParaRPr lang="en-US" sz="3000" dirty="0"/>
          </a:p>
        </p:txBody>
      </p:sp>
      <p:sp>
        <p:nvSpPr>
          <p:cNvPr id="3" name="Subtitle 2">
            <a:extLst>
              <a:ext uri="{FF2B5EF4-FFF2-40B4-BE49-F238E27FC236}">
                <a16:creationId xmlns:a16="http://schemas.microsoft.com/office/drawing/2014/main" id="{6C0D30E2-0B28-DC7D-1336-A92216479D2B}"/>
              </a:ext>
            </a:extLst>
          </p:cNvPr>
          <p:cNvSpPr>
            <a:spLocks noGrp="1"/>
          </p:cNvSpPr>
          <p:nvPr>
            <p:ph type="subTitle" idx="1"/>
          </p:nvPr>
        </p:nvSpPr>
        <p:spPr>
          <a:xfrm>
            <a:off x="2480733" y="3903138"/>
            <a:ext cx="7219954" cy="1049867"/>
          </a:xfrm>
        </p:spPr>
        <p:txBody>
          <a:bodyPr>
            <a:normAutofit/>
          </a:bodyPr>
          <a:lstStyle/>
          <a:p>
            <a:r>
              <a:rPr lang="en-US" dirty="0">
                <a:solidFill>
                  <a:srgbClr val="FFC000"/>
                </a:solidFill>
              </a:rPr>
              <a:t>Chandra Atchley</a:t>
            </a:r>
          </a:p>
          <a:p>
            <a:r>
              <a:rPr lang="en-US" dirty="0"/>
              <a:t>December 2022</a:t>
            </a:r>
          </a:p>
        </p:txBody>
      </p:sp>
    </p:spTree>
    <p:extLst>
      <p:ext uri="{BB962C8B-B14F-4D97-AF65-F5344CB8AC3E}">
        <p14:creationId xmlns:p14="http://schemas.microsoft.com/office/powerpoint/2010/main" val="234278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E72A-AEE6-4015-51D0-59C9E7741FE1}"/>
              </a:ext>
            </a:extLst>
          </p:cNvPr>
          <p:cNvSpPr>
            <a:spLocks noGrp="1"/>
          </p:cNvSpPr>
          <p:nvPr>
            <p:ph type="title"/>
          </p:nvPr>
        </p:nvSpPr>
        <p:spPr>
          <a:xfrm>
            <a:off x="146398" y="245026"/>
            <a:ext cx="12045602" cy="970450"/>
          </a:xfrm>
        </p:spPr>
        <p:txBody>
          <a:bodyPr>
            <a:normAutofit fontScale="90000"/>
          </a:bodyPr>
          <a:lstStyle/>
          <a:p>
            <a:r>
              <a:rPr lang="en-US" b="1" dirty="0">
                <a:solidFill>
                  <a:schemeClr val="tx1"/>
                </a:solidFill>
              </a:rPr>
              <a:t>EXPERIMENTAL SET-UP- </a:t>
            </a:r>
            <a:br>
              <a:rPr lang="en-US" b="1" dirty="0">
                <a:solidFill>
                  <a:schemeClr val="tx1"/>
                </a:solidFill>
              </a:rPr>
            </a:br>
            <a:r>
              <a:rPr lang="en-US" sz="2700" dirty="0"/>
              <a:t>PRECISION OF AN</a:t>
            </a:r>
            <a:br>
              <a:rPr lang="en-US" sz="2700" dirty="0"/>
            </a:br>
            <a:r>
              <a:rPr lang="en-US" sz="2700" dirty="0"/>
              <a:t>ULTRASONIC SENSOR EXPERIMENT</a:t>
            </a:r>
            <a:endParaRPr lang="en-US" b="1" dirty="0">
              <a:solidFill>
                <a:schemeClr val="tx1"/>
              </a:solidFill>
            </a:endParaRPr>
          </a:p>
        </p:txBody>
      </p:sp>
      <p:sp>
        <p:nvSpPr>
          <p:cNvPr id="3" name="Content Placeholder 2">
            <a:extLst>
              <a:ext uri="{FF2B5EF4-FFF2-40B4-BE49-F238E27FC236}">
                <a16:creationId xmlns:a16="http://schemas.microsoft.com/office/drawing/2014/main" id="{835D2C4F-2E2C-8E35-59A9-80EE13C32DC1}"/>
              </a:ext>
            </a:extLst>
          </p:cNvPr>
          <p:cNvSpPr>
            <a:spLocks noGrp="1"/>
          </p:cNvSpPr>
          <p:nvPr>
            <p:ph idx="1"/>
          </p:nvPr>
        </p:nvSpPr>
        <p:spPr>
          <a:xfrm>
            <a:off x="913795" y="1732449"/>
            <a:ext cx="5546272" cy="4058751"/>
          </a:xfrm>
        </p:spPr>
        <p:txBody>
          <a:bodyPr anchor="ctr">
            <a:normAutofit/>
          </a:bodyPr>
          <a:lstStyle/>
          <a:p>
            <a:pPr lvl="0">
              <a:buClr>
                <a:srgbClr val="D12966"/>
              </a:buClr>
            </a:pPr>
            <a:r>
              <a:rPr lang="en-US" b="1" dirty="0"/>
              <a:t>Materials List</a:t>
            </a:r>
            <a:r>
              <a:rPr lang="en-US" dirty="0"/>
              <a:t>: </a:t>
            </a:r>
          </a:p>
          <a:p>
            <a:pPr marL="285750" lvl="0" indent="-285750">
              <a:buClr>
                <a:srgbClr val="D12966"/>
              </a:buClr>
              <a:buFont typeface="Arial" panose="020B0604020202020204" pitchFamily="34" charset="0"/>
              <a:buChar char="•"/>
            </a:pPr>
            <a:r>
              <a:rPr lang="en-US" dirty="0">
                <a:solidFill>
                  <a:srgbClr val="E5BA05"/>
                </a:solidFill>
              </a:rPr>
              <a:t>Mega 2560 Board</a:t>
            </a:r>
          </a:p>
          <a:p>
            <a:pPr marL="285750" lvl="0" indent="-285750">
              <a:buClr>
                <a:srgbClr val="D12966"/>
              </a:buClr>
              <a:buFont typeface="Arial" panose="020B0604020202020204" pitchFamily="34" charset="0"/>
              <a:buChar char="•"/>
            </a:pPr>
            <a:r>
              <a:rPr lang="en-US" dirty="0">
                <a:solidFill>
                  <a:srgbClr val="E5BA05"/>
                </a:solidFill>
              </a:rPr>
              <a:t>Ultrasonic sensor HC-SR04</a:t>
            </a:r>
          </a:p>
          <a:p>
            <a:pPr marL="285750" lvl="0" indent="-285750">
              <a:buClr>
                <a:srgbClr val="D12966"/>
              </a:buClr>
              <a:buFont typeface="Arial" panose="020B0604020202020204" pitchFamily="34" charset="0"/>
              <a:buChar char="•"/>
            </a:pPr>
            <a:r>
              <a:rPr lang="en-US" dirty="0">
                <a:solidFill>
                  <a:srgbClr val="E5BA05"/>
                </a:solidFill>
              </a:rPr>
              <a:t>Male to Male Wires</a:t>
            </a:r>
          </a:p>
          <a:p>
            <a:pPr marL="285750" lvl="0" indent="-285750">
              <a:buClr>
                <a:srgbClr val="D12966"/>
              </a:buClr>
              <a:buFont typeface="Arial" panose="020B0604020202020204" pitchFamily="34" charset="0"/>
              <a:buChar char="•"/>
            </a:pPr>
            <a:r>
              <a:rPr lang="en-US" dirty="0">
                <a:solidFill>
                  <a:srgbClr val="E5BA05"/>
                </a:solidFill>
              </a:rPr>
              <a:t>Breadboard</a:t>
            </a:r>
          </a:p>
          <a:p>
            <a:pPr marL="285750" lvl="0" indent="-285750">
              <a:buClr>
                <a:srgbClr val="D12966"/>
              </a:buClr>
              <a:buFont typeface="Arial" panose="020B0604020202020204" pitchFamily="34" charset="0"/>
              <a:buChar char="•"/>
            </a:pPr>
            <a:r>
              <a:rPr lang="en-US" dirty="0">
                <a:solidFill>
                  <a:srgbClr val="E5BA05"/>
                </a:solidFill>
              </a:rPr>
              <a:t>Ruler or tape measurer </a:t>
            </a:r>
          </a:p>
          <a:p>
            <a:pPr marL="285750" lvl="0" indent="-285750">
              <a:buClr>
                <a:srgbClr val="D12966"/>
              </a:buClr>
              <a:buFont typeface="Arial" panose="020B0604020202020204" pitchFamily="34" charset="0"/>
              <a:buChar char="•"/>
            </a:pPr>
            <a:r>
              <a:rPr lang="en-US" dirty="0">
                <a:solidFill>
                  <a:srgbClr val="E5BA05"/>
                </a:solidFill>
              </a:rPr>
              <a:t>Large and flat object to act as obstacle</a:t>
            </a:r>
          </a:p>
          <a:p>
            <a:pPr>
              <a:buClr>
                <a:srgbClr val="D12966"/>
              </a:buClr>
            </a:pPr>
            <a:endParaRPr lang="en-US" dirty="0"/>
          </a:p>
        </p:txBody>
      </p:sp>
      <p:pic>
        <p:nvPicPr>
          <p:cNvPr id="4" name="Content Placeholder 4">
            <a:extLst>
              <a:ext uri="{FF2B5EF4-FFF2-40B4-BE49-F238E27FC236}">
                <a16:creationId xmlns:a16="http://schemas.microsoft.com/office/drawing/2014/main" id="{AA6DBF3F-6F5D-1FB2-4893-E179C6809749}"/>
              </a:ext>
            </a:extLst>
          </p:cNvPr>
          <p:cNvPicPr>
            <a:picLocks noChangeAspect="1"/>
          </p:cNvPicPr>
          <p:nvPr/>
        </p:nvPicPr>
        <p:blipFill rotWithShape="1">
          <a:blip r:embed="rId3">
            <a:extLst>
              <a:ext uri="{28A0092B-C50C-407E-A947-70E740481C1C}">
                <a14:useLocalDpi xmlns:a14="http://schemas.microsoft.com/office/drawing/2010/main" val="0"/>
              </a:ext>
            </a:extLst>
          </a:blip>
          <a:srcRect r="30811" b="1"/>
          <a:stretch/>
        </p:blipFill>
        <p:spPr>
          <a:xfrm>
            <a:off x="5528601" y="1387800"/>
            <a:ext cx="6517001" cy="4403400"/>
          </a:xfrm>
          <a:prstGeom prst="rect">
            <a:avLst/>
          </a:prstGeom>
        </p:spPr>
      </p:pic>
    </p:spTree>
    <p:extLst>
      <p:ext uri="{BB962C8B-B14F-4D97-AF65-F5344CB8AC3E}">
        <p14:creationId xmlns:p14="http://schemas.microsoft.com/office/powerpoint/2010/main" val="4184909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2980-F401-863C-E236-79BEB17A8FF9}"/>
              </a:ext>
            </a:extLst>
          </p:cNvPr>
          <p:cNvSpPr>
            <a:spLocks noGrp="1"/>
          </p:cNvSpPr>
          <p:nvPr>
            <p:ph type="title"/>
          </p:nvPr>
        </p:nvSpPr>
        <p:spPr>
          <a:xfrm>
            <a:off x="633743" y="314325"/>
            <a:ext cx="11453482" cy="1357313"/>
          </a:xfrm>
        </p:spPr>
        <p:txBody>
          <a:bodyPr>
            <a:normAutofit fontScale="90000"/>
          </a:bodyPr>
          <a:lstStyle/>
          <a:p>
            <a:r>
              <a:rPr lang="en-US" sz="4400" b="1" dirty="0"/>
              <a:t>RAW DATA-</a:t>
            </a:r>
            <a:br>
              <a:rPr lang="en-US" sz="4400" b="1" dirty="0"/>
            </a:br>
            <a:r>
              <a:rPr lang="en-US" sz="2700" dirty="0"/>
              <a:t>PRECISION OF AN</a:t>
            </a:r>
            <a:br>
              <a:rPr lang="en-US" sz="2700" dirty="0"/>
            </a:br>
            <a:r>
              <a:rPr lang="en-US" sz="2700" dirty="0"/>
              <a:t>ULTRASONIC SENSOR EXPERIMENT</a:t>
            </a:r>
            <a:endParaRPr lang="en-US" sz="4400" b="1" dirty="0"/>
          </a:p>
        </p:txBody>
      </p:sp>
      <p:sp>
        <p:nvSpPr>
          <p:cNvPr id="3" name="Content Placeholder 2">
            <a:extLst>
              <a:ext uri="{FF2B5EF4-FFF2-40B4-BE49-F238E27FC236}">
                <a16:creationId xmlns:a16="http://schemas.microsoft.com/office/drawing/2014/main" id="{6B8C7A4E-DDA9-2928-DA26-E32E0671C07C}"/>
              </a:ext>
            </a:extLst>
          </p:cNvPr>
          <p:cNvSpPr>
            <a:spLocks noGrp="1"/>
          </p:cNvSpPr>
          <p:nvPr>
            <p:ph idx="1"/>
          </p:nvPr>
        </p:nvSpPr>
        <p:spPr>
          <a:xfrm>
            <a:off x="2651156" y="6015038"/>
            <a:ext cx="6889687" cy="881061"/>
          </a:xfrm>
        </p:spPr>
        <p:txBody>
          <a:bodyPr anchor="ctr">
            <a:normAutofit/>
          </a:bodyPr>
          <a:lstStyle/>
          <a:p>
            <a:pPr algn="ctr">
              <a:buClr>
                <a:srgbClr val="FCB64D"/>
              </a:buClr>
            </a:pPr>
            <a:r>
              <a:rPr lang="en-US" dirty="0">
                <a:solidFill>
                  <a:srgbClr val="E5BA05"/>
                </a:solidFill>
              </a:rPr>
              <a:t>Screenshot of Serial Monitor from Arduino IDE showing raw data. </a:t>
            </a:r>
          </a:p>
          <a:p>
            <a:pPr>
              <a:buClr>
                <a:srgbClr val="FCB64D"/>
              </a:buClr>
            </a:pPr>
            <a:endParaRPr lang="en-US" dirty="0"/>
          </a:p>
        </p:txBody>
      </p:sp>
      <p:pic>
        <p:nvPicPr>
          <p:cNvPr id="4" name="Content Placeholder 5">
            <a:extLst>
              <a:ext uri="{FF2B5EF4-FFF2-40B4-BE49-F238E27FC236}">
                <a16:creationId xmlns:a16="http://schemas.microsoft.com/office/drawing/2014/main" id="{4CB2BF02-905E-4EE4-372A-2DB747AE40D0}"/>
              </a:ext>
            </a:extLst>
          </p:cNvPr>
          <p:cNvPicPr>
            <a:picLocks noChangeAspect="1"/>
          </p:cNvPicPr>
          <p:nvPr/>
        </p:nvPicPr>
        <p:blipFill rotWithShape="1">
          <a:blip r:embed="rId3"/>
          <a:srcRect l="24613" t="5328" r="53953" b="28709"/>
          <a:stretch/>
        </p:blipFill>
        <p:spPr>
          <a:xfrm>
            <a:off x="4139381" y="1671638"/>
            <a:ext cx="4442205" cy="4135437"/>
          </a:xfrm>
          <a:prstGeom prst="rect">
            <a:avLst/>
          </a:prstGeom>
        </p:spPr>
      </p:pic>
    </p:spTree>
    <p:extLst>
      <p:ext uri="{BB962C8B-B14F-4D97-AF65-F5344CB8AC3E}">
        <p14:creationId xmlns:p14="http://schemas.microsoft.com/office/powerpoint/2010/main" val="1393581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13795" y="0"/>
            <a:ext cx="10353762" cy="1580050"/>
          </a:xfrm>
        </p:spPr>
        <p:txBody>
          <a:bodyPr>
            <a:normAutofit/>
          </a:bodyPr>
          <a:lstStyle/>
          <a:p>
            <a:r>
              <a:rPr lang="en-US" sz="4400" b="1" dirty="0"/>
              <a:t>DATA COLLECTION-</a:t>
            </a:r>
            <a:br>
              <a:rPr lang="en-US" sz="4400" b="1" dirty="0"/>
            </a:br>
            <a:r>
              <a:rPr lang="en-US" sz="2200" dirty="0"/>
              <a:t>PRECISION OF AN</a:t>
            </a:r>
            <a:br>
              <a:rPr lang="en-US" sz="2200" dirty="0"/>
            </a:br>
            <a:r>
              <a:rPr lang="en-US" sz="2200" dirty="0"/>
              <a:t>ULTRASONIC SENSOR EXPERIMENT</a:t>
            </a:r>
            <a:endParaRPr lang="en-US" sz="4400" dirty="0"/>
          </a:p>
        </p:txBody>
      </p:sp>
      <p:graphicFrame>
        <p:nvGraphicFramePr>
          <p:cNvPr id="9" name="Table 8">
            <a:extLst>
              <a:ext uri="{FF2B5EF4-FFF2-40B4-BE49-F238E27FC236}">
                <a16:creationId xmlns:a16="http://schemas.microsoft.com/office/drawing/2014/main" id="{691AF4BC-7AC1-4F23-BCE8-BB35FAEC7EF4}"/>
              </a:ext>
            </a:extLst>
          </p:cNvPr>
          <p:cNvGraphicFramePr>
            <a:graphicFrameLocks noGrp="1"/>
          </p:cNvGraphicFramePr>
          <p:nvPr/>
        </p:nvGraphicFramePr>
        <p:xfrm>
          <a:off x="1097281" y="1841036"/>
          <a:ext cx="10058400" cy="4156340"/>
        </p:xfrm>
        <a:graphic>
          <a:graphicData uri="http://schemas.openxmlformats.org/drawingml/2006/table">
            <a:tbl>
              <a:tblPr firstRow="1" firstCol="1" bandRow="1">
                <a:tableStyleId>{5C22544A-7EE6-4342-B048-85BDC9FD1C3A}</a:tableStyleId>
              </a:tblPr>
              <a:tblGrid>
                <a:gridCol w="1261046">
                  <a:extLst>
                    <a:ext uri="{9D8B030D-6E8A-4147-A177-3AD203B41FA5}">
                      <a16:colId xmlns:a16="http://schemas.microsoft.com/office/drawing/2014/main" val="2680175028"/>
                    </a:ext>
                  </a:extLst>
                </a:gridCol>
                <a:gridCol w="1769019">
                  <a:extLst>
                    <a:ext uri="{9D8B030D-6E8A-4147-A177-3AD203B41FA5}">
                      <a16:colId xmlns:a16="http://schemas.microsoft.com/office/drawing/2014/main" val="1768498984"/>
                    </a:ext>
                  </a:extLst>
                </a:gridCol>
                <a:gridCol w="1769019">
                  <a:extLst>
                    <a:ext uri="{9D8B030D-6E8A-4147-A177-3AD203B41FA5}">
                      <a16:colId xmlns:a16="http://schemas.microsoft.com/office/drawing/2014/main" val="1249046169"/>
                    </a:ext>
                  </a:extLst>
                </a:gridCol>
                <a:gridCol w="1719858">
                  <a:extLst>
                    <a:ext uri="{9D8B030D-6E8A-4147-A177-3AD203B41FA5}">
                      <a16:colId xmlns:a16="http://schemas.microsoft.com/office/drawing/2014/main" val="4042757085"/>
                    </a:ext>
                  </a:extLst>
                </a:gridCol>
                <a:gridCol w="1769729">
                  <a:extLst>
                    <a:ext uri="{9D8B030D-6E8A-4147-A177-3AD203B41FA5}">
                      <a16:colId xmlns:a16="http://schemas.microsoft.com/office/drawing/2014/main" val="3508748709"/>
                    </a:ext>
                  </a:extLst>
                </a:gridCol>
                <a:gridCol w="1769729">
                  <a:extLst>
                    <a:ext uri="{9D8B030D-6E8A-4147-A177-3AD203B41FA5}">
                      <a16:colId xmlns:a16="http://schemas.microsoft.com/office/drawing/2014/main" val="650233730"/>
                    </a:ext>
                  </a:extLst>
                </a:gridCol>
              </a:tblGrid>
              <a:tr h="724635">
                <a:tc>
                  <a:txBody>
                    <a:bodyPr/>
                    <a:lstStyle/>
                    <a:p>
                      <a:pPr marL="0" marR="0" algn="ctr">
                        <a:spcBef>
                          <a:spcPts val="0"/>
                        </a:spcBef>
                        <a:spcAft>
                          <a:spcPts val="0"/>
                        </a:spcAft>
                      </a:pPr>
                      <a:r>
                        <a:rPr lang="en-US" sz="1600" kern="100" dirty="0">
                          <a:effectLst/>
                          <a:latin typeface="+mn-lt"/>
                        </a:rPr>
                        <a:t>Trial</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Ruler Distance (cm)</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Total Roundtrip Distance (m)</a:t>
                      </a:r>
                    </a:p>
                  </a:txBody>
                  <a:tcPr marL="68580" marR="68580" marT="0" marB="0" anchor="ctr"/>
                </a:tc>
                <a:tc>
                  <a:txBody>
                    <a:bodyPr/>
                    <a:lstStyle/>
                    <a:p>
                      <a:pPr marL="0" marR="0" algn="ctr">
                        <a:spcBef>
                          <a:spcPts val="0"/>
                        </a:spcBef>
                        <a:spcAft>
                          <a:spcPts val="0"/>
                        </a:spcAft>
                      </a:pPr>
                      <a:r>
                        <a:rPr lang="en-US" sz="1600" b="1" kern="1200" dirty="0">
                          <a:solidFill>
                            <a:schemeClr val="lt1"/>
                          </a:solidFill>
                          <a:effectLst/>
                          <a:latin typeface="+mn-lt"/>
                          <a:ea typeface="+mn-ea"/>
                          <a:cs typeface="+mn-cs"/>
                        </a:rPr>
                        <a:t>Time from Serial Monitor (microseconds)</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Roundtrip time (s)</a:t>
                      </a:r>
                    </a:p>
                  </a:txBody>
                  <a:tcPr marL="68580" marR="68580" marT="0" marB="0" anchor="ctr"/>
                </a:tc>
                <a:tc>
                  <a:txBody>
                    <a:bodyPr/>
                    <a:lstStyle/>
                    <a:p>
                      <a:pPr marL="0" marR="0" algn="ctr">
                        <a:spcBef>
                          <a:spcPts val="0"/>
                        </a:spcBef>
                        <a:spcAft>
                          <a:spcPts val="0"/>
                        </a:spcAft>
                      </a:pPr>
                      <a:r>
                        <a:rPr lang="en-US" sz="1600" kern="100">
                          <a:effectLst/>
                          <a:latin typeface="+mn-lt"/>
                        </a:rPr>
                        <a:t>Velocity = distance/time (m/s)</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684964">
                <a:tc>
                  <a:txBody>
                    <a:bodyPr/>
                    <a:lstStyle/>
                    <a:p>
                      <a:pPr marL="0" marR="0" algn="ctr">
                        <a:spcBef>
                          <a:spcPts val="0"/>
                        </a:spcBef>
                        <a:spcAft>
                          <a:spcPts val="0"/>
                        </a:spcAft>
                      </a:pPr>
                      <a:r>
                        <a:rPr lang="en-US" sz="1600" kern="100">
                          <a:effectLst/>
                          <a:latin typeface="+mn-lt"/>
                        </a:rPr>
                        <a:t>1</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8 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0.16</a:t>
                      </a:r>
                    </a:p>
                  </a:txBody>
                  <a:tcPr marL="68580" marR="68580" marT="0" marB="0" anchor="ctr"/>
                </a:tc>
                <a:tc>
                  <a:txBody>
                    <a:bodyPr/>
                    <a:lstStyle/>
                    <a:p>
                      <a:pPr marL="0" marR="0" algn="ctr">
                        <a:spcBef>
                          <a:spcPts val="0"/>
                        </a:spcBef>
                        <a:spcAft>
                          <a:spcPts val="0"/>
                        </a:spcAft>
                      </a:pPr>
                      <a:r>
                        <a:rPr lang="en-US" sz="1600" kern="100" dirty="0">
                          <a:effectLst/>
                          <a:latin typeface="+mn-lt"/>
                        </a:rPr>
                        <a:t> 573</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5.73e-4</a:t>
                      </a:r>
                    </a:p>
                  </a:txBody>
                  <a:tcPr marL="68580" marR="68580" marT="0" marB="0" anchor="ctr"/>
                </a:tc>
                <a:tc>
                  <a:txBody>
                    <a:bodyPr/>
                    <a:lstStyle/>
                    <a:p>
                      <a:pPr marL="0" marR="0" algn="ctr">
                        <a:spcBef>
                          <a:spcPts val="0"/>
                        </a:spcBef>
                        <a:spcAft>
                          <a:spcPts val="0"/>
                        </a:spcAft>
                      </a:pPr>
                      <a:r>
                        <a:rPr lang="en-US" sz="1600" kern="100" dirty="0">
                          <a:effectLst/>
                          <a:latin typeface="+mn-lt"/>
                        </a:rPr>
                        <a:t> 279</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891295801"/>
                  </a:ext>
                </a:extLst>
              </a:tr>
              <a:tr h="684964">
                <a:tc>
                  <a:txBody>
                    <a:bodyPr/>
                    <a:lstStyle/>
                    <a:p>
                      <a:pPr marL="0" marR="0" algn="ctr">
                        <a:spcBef>
                          <a:spcPts val="0"/>
                        </a:spcBef>
                        <a:spcAft>
                          <a:spcPts val="0"/>
                        </a:spcAft>
                      </a:pPr>
                      <a:r>
                        <a:rPr lang="en-US" sz="1600" kern="100">
                          <a:effectLst/>
                          <a:latin typeface="+mn-lt"/>
                        </a:rPr>
                        <a:t>2</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9 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0.18</a:t>
                      </a:r>
                    </a:p>
                  </a:txBody>
                  <a:tcPr marL="68580" marR="68580" marT="0" marB="0" anchor="ctr"/>
                </a:tc>
                <a:tc>
                  <a:txBody>
                    <a:bodyPr/>
                    <a:lstStyle/>
                    <a:p>
                      <a:pPr marL="0" marR="0" algn="ctr">
                        <a:spcBef>
                          <a:spcPts val="0"/>
                        </a:spcBef>
                        <a:spcAft>
                          <a:spcPts val="0"/>
                        </a:spcAft>
                      </a:pPr>
                      <a:r>
                        <a:rPr lang="en-US" sz="1600" kern="100" dirty="0">
                          <a:effectLst/>
                          <a:latin typeface="+mn-lt"/>
                        </a:rPr>
                        <a:t>640 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6.40e-4</a:t>
                      </a:r>
                    </a:p>
                  </a:txBody>
                  <a:tcPr marL="68580" marR="68580" marT="0" marB="0" anchor="ctr"/>
                </a:tc>
                <a:tc>
                  <a:txBody>
                    <a:bodyPr/>
                    <a:lstStyle/>
                    <a:p>
                      <a:pPr marL="0" marR="0" algn="ctr">
                        <a:spcBef>
                          <a:spcPts val="0"/>
                        </a:spcBef>
                        <a:spcAft>
                          <a:spcPts val="0"/>
                        </a:spcAft>
                      </a:pPr>
                      <a:r>
                        <a:rPr lang="en-US" sz="1600" kern="100" dirty="0">
                          <a:effectLst/>
                          <a:latin typeface="+mn-lt"/>
                        </a:rPr>
                        <a:t> 281</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100580240"/>
                  </a:ext>
                </a:extLst>
              </a:tr>
              <a:tr h="684964">
                <a:tc>
                  <a:txBody>
                    <a:bodyPr/>
                    <a:lstStyle/>
                    <a:p>
                      <a:pPr marL="0" marR="0" algn="ctr">
                        <a:spcBef>
                          <a:spcPts val="0"/>
                        </a:spcBef>
                        <a:spcAft>
                          <a:spcPts val="0"/>
                        </a:spcAft>
                      </a:pPr>
                      <a:r>
                        <a:rPr lang="en-US" sz="1600" kern="100">
                          <a:effectLst/>
                          <a:latin typeface="+mn-lt"/>
                        </a:rPr>
                        <a:t>3</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 5</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0.10</a:t>
                      </a:r>
                    </a:p>
                  </a:txBody>
                  <a:tcPr marL="68580" marR="68580" marT="0" marB="0" anchor="ctr"/>
                </a:tc>
                <a:tc>
                  <a:txBody>
                    <a:bodyPr/>
                    <a:lstStyle/>
                    <a:p>
                      <a:pPr marL="0" marR="0" algn="ctr">
                        <a:spcBef>
                          <a:spcPts val="0"/>
                        </a:spcBef>
                        <a:spcAft>
                          <a:spcPts val="0"/>
                        </a:spcAft>
                      </a:pPr>
                      <a:r>
                        <a:rPr lang="en-US" sz="1600" kern="100" dirty="0">
                          <a:effectLst/>
                          <a:latin typeface="+mn-lt"/>
                        </a:rPr>
                        <a:t> 375</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3.75e-4</a:t>
                      </a:r>
                    </a:p>
                  </a:txBody>
                  <a:tcPr marL="68580" marR="68580" marT="0" marB="0" anchor="ctr"/>
                </a:tc>
                <a:tc>
                  <a:txBody>
                    <a:bodyPr/>
                    <a:lstStyle/>
                    <a:p>
                      <a:pPr marL="0" marR="0" algn="ctr">
                        <a:spcBef>
                          <a:spcPts val="0"/>
                        </a:spcBef>
                        <a:spcAft>
                          <a:spcPts val="0"/>
                        </a:spcAft>
                      </a:pPr>
                      <a:r>
                        <a:rPr lang="en-US" sz="1600" kern="100" dirty="0">
                          <a:effectLst/>
                          <a:latin typeface="+mn-lt"/>
                        </a:rPr>
                        <a:t> 267</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115527295"/>
                  </a:ext>
                </a:extLst>
              </a:tr>
              <a:tr h="684964">
                <a:tc>
                  <a:txBody>
                    <a:bodyPr/>
                    <a:lstStyle/>
                    <a:p>
                      <a:pPr marL="0" marR="0" algn="ctr">
                        <a:spcBef>
                          <a:spcPts val="0"/>
                        </a:spcBef>
                        <a:spcAft>
                          <a:spcPts val="0"/>
                        </a:spcAft>
                      </a:pPr>
                      <a:r>
                        <a:rPr lang="en-US" sz="1600" kern="100">
                          <a:effectLst/>
                          <a:latin typeface="+mn-lt"/>
                        </a:rPr>
                        <a:t>4</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10 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0.20</a:t>
                      </a:r>
                    </a:p>
                  </a:txBody>
                  <a:tcPr marL="68580" marR="68580" marT="0" marB="0" anchor="ctr"/>
                </a:tc>
                <a:tc>
                  <a:txBody>
                    <a:bodyPr/>
                    <a:lstStyle/>
                    <a:p>
                      <a:pPr marL="0" marR="0" algn="ctr">
                        <a:spcBef>
                          <a:spcPts val="0"/>
                        </a:spcBef>
                        <a:spcAft>
                          <a:spcPts val="0"/>
                        </a:spcAft>
                      </a:pPr>
                      <a:r>
                        <a:rPr lang="en-US" sz="1600" kern="100" dirty="0">
                          <a:effectLst/>
                          <a:latin typeface="+mn-lt"/>
                        </a:rPr>
                        <a:t>833 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8.33e-4</a:t>
                      </a:r>
                    </a:p>
                  </a:txBody>
                  <a:tcPr marL="68580" marR="68580" marT="0" marB="0" anchor="ctr"/>
                </a:tc>
                <a:tc>
                  <a:txBody>
                    <a:bodyPr/>
                    <a:lstStyle/>
                    <a:p>
                      <a:pPr marL="0" marR="0" algn="ctr">
                        <a:spcBef>
                          <a:spcPts val="0"/>
                        </a:spcBef>
                        <a:spcAft>
                          <a:spcPts val="0"/>
                        </a:spcAft>
                      </a:pPr>
                      <a:r>
                        <a:rPr lang="en-US" sz="1600" kern="100" dirty="0">
                          <a:effectLst/>
                          <a:latin typeface="+mn-lt"/>
                        </a:rPr>
                        <a:t>240 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684964">
                <a:tc>
                  <a:txBody>
                    <a:bodyPr/>
                    <a:lstStyle/>
                    <a:p>
                      <a:pPr marL="0" marR="0" algn="ctr">
                        <a:spcBef>
                          <a:spcPts val="0"/>
                        </a:spcBef>
                        <a:spcAft>
                          <a:spcPts val="0"/>
                        </a:spcAft>
                      </a:pPr>
                      <a:r>
                        <a:rPr lang="en-US" sz="1600" kern="100">
                          <a:effectLst/>
                          <a:latin typeface="+mn-lt"/>
                        </a:rPr>
                        <a:t>5</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16 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0.32</a:t>
                      </a:r>
                    </a:p>
                  </a:txBody>
                  <a:tcPr marL="68580" marR="68580" marT="0" marB="0" anchor="ctr"/>
                </a:tc>
                <a:tc>
                  <a:txBody>
                    <a:bodyPr/>
                    <a:lstStyle/>
                    <a:p>
                      <a:pPr marL="0" marR="0" algn="ctr">
                        <a:spcBef>
                          <a:spcPts val="0"/>
                        </a:spcBef>
                        <a:spcAft>
                          <a:spcPts val="0"/>
                        </a:spcAft>
                      </a:pPr>
                      <a:r>
                        <a:rPr lang="en-US" sz="1600" kern="100" dirty="0">
                          <a:effectLst/>
                          <a:latin typeface="+mn-lt"/>
                        </a:rPr>
                        <a:t> 1077</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10.77e-4</a:t>
                      </a:r>
                    </a:p>
                  </a:txBody>
                  <a:tcPr marL="68580" marR="68580" marT="0" marB="0" anchor="ctr"/>
                </a:tc>
                <a:tc>
                  <a:txBody>
                    <a:bodyPr/>
                    <a:lstStyle/>
                    <a:p>
                      <a:pPr marL="0" marR="0" algn="ctr">
                        <a:spcBef>
                          <a:spcPts val="0"/>
                        </a:spcBef>
                        <a:spcAft>
                          <a:spcPts val="0"/>
                        </a:spcAft>
                      </a:pPr>
                      <a:r>
                        <a:rPr lang="en-US" sz="1600" kern="100" dirty="0">
                          <a:effectLst/>
                          <a:latin typeface="+mn-lt"/>
                        </a:rPr>
                        <a:t>297 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033095102"/>
                  </a:ext>
                </a:extLst>
              </a:tr>
            </a:tbl>
          </a:graphicData>
        </a:graphic>
      </p:graphicFrame>
    </p:spTree>
    <p:extLst>
      <p:ext uri="{BB962C8B-B14F-4D97-AF65-F5344CB8AC3E}">
        <p14:creationId xmlns:p14="http://schemas.microsoft.com/office/powerpoint/2010/main" val="93958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4769D9-FDB0-4A7D-ADED-70FACB811CF0}"/>
              </a:ext>
            </a:extLst>
          </p:cNvPr>
          <p:cNvPicPr>
            <a:picLocks noChangeAspect="1"/>
          </p:cNvPicPr>
          <p:nvPr/>
        </p:nvPicPr>
        <p:blipFill>
          <a:blip r:embed="rId2"/>
          <a:stretch>
            <a:fillRect/>
          </a:stretch>
        </p:blipFill>
        <p:spPr>
          <a:xfrm>
            <a:off x="1517345" y="5274009"/>
            <a:ext cx="3409403" cy="548640"/>
          </a:xfrm>
          <a:prstGeom prst="rect">
            <a:avLst/>
          </a:prstGeom>
        </p:spPr>
      </p:pic>
      <p:pic>
        <p:nvPicPr>
          <p:cNvPr id="10" name="Picture 9">
            <a:extLst>
              <a:ext uri="{FF2B5EF4-FFF2-40B4-BE49-F238E27FC236}">
                <a16:creationId xmlns:a16="http://schemas.microsoft.com/office/drawing/2014/main" id="{C1B3EF1A-9D73-4ECF-8D33-EFD5F820034A}"/>
              </a:ext>
            </a:extLst>
          </p:cNvPr>
          <p:cNvPicPr>
            <a:picLocks noChangeAspect="1"/>
          </p:cNvPicPr>
          <p:nvPr/>
        </p:nvPicPr>
        <p:blipFill>
          <a:blip r:embed="rId2"/>
          <a:stretch>
            <a:fillRect/>
          </a:stretch>
        </p:blipFill>
        <p:spPr>
          <a:xfrm>
            <a:off x="1517345" y="3146883"/>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13795" y="363071"/>
            <a:ext cx="10353762" cy="1216979"/>
          </a:xfrm>
        </p:spPr>
        <p:txBody>
          <a:bodyPr>
            <a:normAutofit fontScale="90000"/>
          </a:bodyPr>
          <a:lstStyle/>
          <a:p>
            <a:r>
              <a:rPr lang="en-US" sz="4400" b="1" dirty="0"/>
              <a:t>DATA ANALYSIS-</a:t>
            </a:r>
            <a:br>
              <a:rPr lang="en-US" sz="4400" b="1" dirty="0"/>
            </a:br>
            <a:r>
              <a:rPr lang="en-US" sz="2700" dirty="0"/>
              <a:t>PRECISION OF AN</a:t>
            </a:r>
            <a:br>
              <a:rPr lang="en-US" sz="2700" dirty="0"/>
            </a:br>
            <a:r>
              <a:rPr lang="en-US" sz="2700" dirty="0"/>
              <a:t>ULTRASONIC SENSOR EXPERIMENT</a:t>
            </a:r>
            <a:endParaRPr lang="en-US" sz="4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solidFill>
                      <a:srgbClr val="E5BA05"/>
                    </a:solidFill>
                  </a:rPr>
                  <a:t>Average velocity from table </a:t>
                </a:r>
              </a:p>
              <a:p>
                <a:endParaRPr lang="en-US" dirty="0"/>
              </a:p>
              <a:p>
                <a:endParaRPr lang="en-US" dirty="0"/>
              </a:p>
              <a:p>
                <a:endParaRPr lang="en-US" dirty="0"/>
              </a:p>
              <a:p>
                <a:pPr marL="36900" indent="0">
                  <a:buNone/>
                </a:pPr>
                <a:r>
                  <a:rPr lang="en-US" dirty="0"/>
                  <a:t>                                                              *</a:t>
                </a:r>
                <a:r>
                  <a:rPr lang="en-US" dirty="0">
                    <a:solidFill>
                      <a:srgbClr val="E5BA05"/>
                    </a:solidFill>
                  </a:rPr>
                  <a:t>Percent difference where </a:t>
                </a:r>
                <a14:m>
                  <m:oMath xmlns:m="http://schemas.openxmlformats.org/officeDocument/2006/math">
                    <m:sSub>
                      <m:sSubPr>
                        <m:ctrlPr>
                          <a:rPr lang="en-US" i="1">
                            <a:solidFill>
                              <a:srgbClr val="E5BA05"/>
                            </a:solidFill>
                            <a:latin typeface="Cambria Math" panose="02040503050406030204" pitchFamily="18" charset="0"/>
                          </a:rPr>
                        </m:ctrlPr>
                      </m:sSubPr>
                      <m:e>
                        <m:r>
                          <a:rPr lang="en-US" i="1">
                            <a:solidFill>
                              <a:srgbClr val="E5BA05"/>
                            </a:solidFill>
                            <a:latin typeface="Cambria Math" panose="02040503050406030204" pitchFamily="18" charset="0"/>
                          </a:rPr>
                          <m:t>𝑣</m:t>
                        </m:r>
                      </m:e>
                      <m:sub>
                        <m:r>
                          <a:rPr lang="en-US" i="1">
                            <a:solidFill>
                              <a:srgbClr val="E5BA05"/>
                            </a:solidFill>
                            <a:latin typeface="Cambria Math" panose="02040503050406030204" pitchFamily="18" charset="0"/>
                          </a:rPr>
                          <m:t>𝑠𝑜𝑢𝑛𝑑</m:t>
                        </m:r>
                      </m:sub>
                    </m:sSub>
                    <m:r>
                      <a:rPr lang="en-US" b="0" i="1" smtClean="0">
                        <a:solidFill>
                          <a:srgbClr val="E5BA05"/>
                        </a:solidFill>
                        <a:latin typeface="Cambria Math" panose="02040503050406030204" pitchFamily="18" charset="0"/>
                      </a:rPr>
                      <m:t>=343 </m:t>
                    </m:r>
                    <m:r>
                      <a:rPr lang="en-US" b="0" i="1" smtClean="0">
                        <a:solidFill>
                          <a:srgbClr val="E5BA05"/>
                        </a:solidFill>
                        <a:latin typeface="Cambria Math" panose="02040503050406030204" pitchFamily="18" charset="0"/>
                      </a:rPr>
                      <m:t>𝑚</m:t>
                    </m:r>
                    <m:r>
                      <a:rPr lang="en-US" b="0" i="1" smtClean="0">
                        <a:solidFill>
                          <a:srgbClr val="E5BA05"/>
                        </a:solidFill>
                        <a:latin typeface="Cambria Math" panose="02040503050406030204" pitchFamily="18" charset="0"/>
                      </a:rPr>
                      <m:t>/</m:t>
                    </m:r>
                    <m:r>
                      <a:rPr lang="en-US" b="0" i="1" smtClean="0">
                        <a:solidFill>
                          <a:srgbClr val="E5BA05"/>
                        </a:solidFill>
                        <a:latin typeface="Cambria Math" panose="02040503050406030204" pitchFamily="18" charset="0"/>
                      </a:rPr>
                      <m:t>𝑠</m:t>
                    </m:r>
                  </m:oMath>
                </a14:m>
                <a:endParaRPr lang="en-US" dirty="0"/>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314754" cy="59554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4</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5</m:t>
                              </m:r>
                            </m:sub>
                          </m:sSub>
                        </m:num>
                        <m:den>
                          <m:r>
                            <a:rPr lang="en-US" i="0">
                              <a:latin typeface="Cambria Math" panose="02040503050406030204" pitchFamily="18" charset="0"/>
                            </a:rPr>
                            <m:t>5</m:t>
                          </m:r>
                        </m:den>
                      </m:f>
                      <m:r>
                        <a:rPr lang="en-US" b="0" i="1" smtClean="0">
                          <a:latin typeface="Cambria Math" panose="02040503050406030204" pitchFamily="18" charset="0"/>
                        </a:rPr>
                        <m:t> </m:t>
                      </m:r>
                    </m:oMath>
                  </m:oMathPara>
                </a14:m>
                <a:endParaRPr lang="en-US" b="0"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314754" cy="59554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4815742" cy="71737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b="0"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4815742" cy="717376"/>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99C8000-0337-42DB-B74E-F41FE05FC467}"/>
              </a:ext>
            </a:extLst>
          </p:cNvPr>
          <p:cNvSpPr txBox="1"/>
          <p:nvPr/>
        </p:nvSpPr>
        <p:spPr>
          <a:xfrm>
            <a:off x="3717914" y="5203942"/>
            <a:ext cx="1126390" cy="400110"/>
          </a:xfrm>
          <a:prstGeom prst="rect">
            <a:avLst/>
          </a:prstGeom>
          <a:noFill/>
        </p:spPr>
        <p:txBody>
          <a:bodyPr wrap="square" rtlCol="0">
            <a:spAutoFit/>
          </a:bodyPr>
          <a:lstStyle/>
          <a:p>
            <a:pPr algn="ctr"/>
            <a:r>
              <a:rPr lang="en-US" sz="2000" b="1" dirty="0">
                <a:solidFill>
                  <a:srgbClr val="E5BA05"/>
                </a:solidFill>
              </a:rPr>
              <a:t>%</a:t>
            </a:r>
          </a:p>
        </p:txBody>
      </p:sp>
      <p:sp>
        <p:nvSpPr>
          <p:cNvPr id="12" name="TextBox 11">
            <a:extLst>
              <a:ext uri="{FF2B5EF4-FFF2-40B4-BE49-F238E27FC236}">
                <a16:creationId xmlns:a16="http://schemas.microsoft.com/office/drawing/2014/main" id="{C55874EC-A3B0-439C-ADEB-52723C07BA30}"/>
              </a:ext>
            </a:extLst>
          </p:cNvPr>
          <p:cNvSpPr txBox="1"/>
          <p:nvPr/>
        </p:nvSpPr>
        <p:spPr>
          <a:xfrm>
            <a:off x="3717914" y="3076816"/>
            <a:ext cx="1126390" cy="400110"/>
          </a:xfrm>
          <a:prstGeom prst="rect">
            <a:avLst/>
          </a:prstGeom>
          <a:noFill/>
        </p:spPr>
        <p:txBody>
          <a:bodyPr wrap="square" rtlCol="0">
            <a:spAutoFit/>
          </a:bodyPr>
          <a:lstStyle/>
          <a:p>
            <a:pPr algn="ctr"/>
            <a:r>
              <a:rPr lang="en-US" sz="2000" b="1" dirty="0">
                <a:solidFill>
                  <a:srgbClr val="E5BA05"/>
                </a:solidFill>
              </a:rPr>
              <a:t>m/s</a:t>
            </a:r>
          </a:p>
        </p:txBody>
      </p:sp>
      <p:sp>
        <p:nvSpPr>
          <p:cNvPr id="13" name="TextBox 12">
            <a:extLst>
              <a:ext uri="{FF2B5EF4-FFF2-40B4-BE49-F238E27FC236}">
                <a16:creationId xmlns:a16="http://schemas.microsoft.com/office/drawing/2014/main" id="{E5D0E75C-5A4F-413E-8467-45093B841178}"/>
              </a:ext>
            </a:extLst>
          </p:cNvPr>
          <p:cNvSpPr txBox="1"/>
          <p:nvPr/>
        </p:nvSpPr>
        <p:spPr>
          <a:xfrm>
            <a:off x="2401170" y="5203942"/>
            <a:ext cx="1126390" cy="400110"/>
          </a:xfrm>
          <a:prstGeom prst="rect">
            <a:avLst/>
          </a:prstGeom>
          <a:noFill/>
        </p:spPr>
        <p:txBody>
          <a:bodyPr wrap="square" rtlCol="0">
            <a:spAutoFit/>
          </a:bodyPr>
          <a:lstStyle/>
          <a:p>
            <a:pPr algn="ctr"/>
            <a:r>
              <a:rPr lang="en-US" sz="2000" b="1" dirty="0">
                <a:solidFill>
                  <a:srgbClr val="E5BA05"/>
                </a:solidFill>
              </a:rPr>
              <a:t>20</a:t>
            </a:r>
          </a:p>
        </p:txBody>
      </p:sp>
      <p:sp>
        <p:nvSpPr>
          <p:cNvPr id="14" name="TextBox 13">
            <a:extLst>
              <a:ext uri="{FF2B5EF4-FFF2-40B4-BE49-F238E27FC236}">
                <a16:creationId xmlns:a16="http://schemas.microsoft.com/office/drawing/2014/main" id="{62CAD3F9-C187-4247-875C-34C36A9BEF0D}"/>
              </a:ext>
            </a:extLst>
          </p:cNvPr>
          <p:cNvSpPr txBox="1"/>
          <p:nvPr/>
        </p:nvSpPr>
        <p:spPr>
          <a:xfrm>
            <a:off x="2401170" y="3076816"/>
            <a:ext cx="1126390" cy="400110"/>
          </a:xfrm>
          <a:prstGeom prst="rect">
            <a:avLst/>
          </a:prstGeom>
          <a:noFill/>
        </p:spPr>
        <p:txBody>
          <a:bodyPr wrap="square" rtlCol="0">
            <a:spAutoFit/>
          </a:bodyPr>
          <a:lstStyle/>
          <a:p>
            <a:pPr algn="ctr"/>
            <a:r>
              <a:rPr lang="en-US" sz="2000" b="1" dirty="0">
                <a:solidFill>
                  <a:srgbClr val="E5BA05"/>
                </a:solidFill>
              </a:rPr>
              <a:t>273</a:t>
            </a:r>
          </a:p>
        </p:txBody>
      </p:sp>
    </p:spTree>
    <p:extLst>
      <p:ext uri="{BB962C8B-B14F-4D97-AF65-F5344CB8AC3E}">
        <p14:creationId xmlns:p14="http://schemas.microsoft.com/office/powerpoint/2010/main" val="2589198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81B1-EECC-AE1F-0471-919408A951E4}"/>
              </a:ext>
            </a:extLst>
          </p:cNvPr>
          <p:cNvSpPr>
            <a:spLocks noGrp="1"/>
          </p:cNvSpPr>
          <p:nvPr>
            <p:ph type="title"/>
          </p:nvPr>
        </p:nvSpPr>
        <p:spPr>
          <a:xfrm>
            <a:off x="913795" y="609600"/>
            <a:ext cx="5978072" cy="1329596"/>
          </a:xfrm>
        </p:spPr>
        <p:txBody>
          <a:bodyPr>
            <a:normAutofit/>
          </a:bodyPr>
          <a:lstStyle/>
          <a:p>
            <a:pPr>
              <a:lnSpc>
                <a:spcPct val="90000"/>
              </a:lnSpc>
            </a:pPr>
            <a:r>
              <a:rPr lang="en-US" sz="3200" b="1" dirty="0"/>
              <a:t>CONCLUSION </a:t>
            </a:r>
            <a:br>
              <a:rPr lang="en-US" sz="2200" b="1" dirty="0"/>
            </a:br>
            <a:r>
              <a:rPr lang="en-US" sz="2000" dirty="0"/>
              <a:t>P</a:t>
            </a:r>
            <a:r>
              <a:rPr lang="en-US" sz="1800" dirty="0"/>
              <a:t>RECISION OF AN</a:t>
            </a:r>
            <a:br>
              <a:rPr lang="en-US" sz="1800" dirty="0"/>
            </a:br>
            <a:r>
              <a:rPr lang="en-US" sz="1800" dirty="0"/>
              <a:t>ULTRASONIC SENSOR EXPERIMENT</a:t>
            </a:r>
            <a:endParaRPr lang="en-US" sz="2200" dirty="0"/>
          </a:p>
        </p:txBody>
      </p:sp>
      <p:sp>
        <p:nvSpPr>
          <p:cNvPr id="3" name="Content Placeholder 2">
            <a:extLst>
              <a:ext uri="{FF2B5EF4-FFF2-40B4-BE49-F238E27FC236}">
                <a16:creationId xmlns:a16="http://schemas.microsoft.com/office/drawing/2014/main" id="{BCEC57A3-E429-48E0-7F7A-4DB6FF60F714}"/>
              </a:ext>
            </a:extLst>
          </p:cNvPr>
          <p:cNvSpPr>
            <a:spLocks noGrp="1"/>
          </p:cNvSpPr>
          <p:nvPr>
            <p:ph idx="1"/>
          </p:nvPr>
        </p:nvSpPr>
        <p:spPr>
          <a:xfrm>
            <a:off x="913795" y="2127623"/>
            <a:ext cx="5978072" cy="3567225"/>
          </a:xfrm>
        </p:spPr>
        <p:txBody>
          <a:bodyPr anchor="ctr">
            <a:normAutofit/>
          </a:bodyPr>
          <a:lstStyle/>
          <a:p>
            <a:pPr lvl="0">
              <a:lnSpc>
                <a:spcPct val="90000"/>
              </a:lnSpc>
            </a:pPr>
            <a:r>
              <a:rPr lang="en-US" sz="1500" dirty="0"/>
              <a:t>Discuss the results and comment on the source of errors. </a:t>
            </a:r>
          </a:p>
          <a:p>
            <a:pPr lvl="1">
              <a:lnSpc>
                <a:spcPct val="90000"/>
              </a:lnSpc>
            </a:pPr>
            <a:r>
              <a:rPr lang="en-US" sz="1500" dirty="0"/>
              <a:t>Answer: </a:t>
            </a:r>
          </a:p>
          <a:p>
            <a:pPr marL="457200" lvl="1" indent="0">
              <a:lnSpc>
                <a:spcPct val="90000"/>
              </a:lnSpc>
              <a:buNone/>
            </a:pPr>
            <a:r>
              <a:rPr lang="en-US" sz="1500" dirty="0">
                <a:solidFill>
                  <a:srgbClr val="E5BA05"/>
                </a:solidFill>
              </a:rPr>
              <a:t>I had to adjust my set-up several times, as my readings were all over the place. I had to raise my ultrasonic sensor up, as the sound was bouncing back and picking up itself. </a:t>
            </a:r>
          </a:p>
          <a:p>
            <a:pPr lvl="0">
              <a:lnSpc>
                <a:spcPct val="90000"/>
              </a:lnSpc>
            </a:pPr>
            <a:r>
              <a:rPr lang="en-US" sz="1500" dirty="0"/>
              <a:t>What is the dependence of temperature, humidity, and atmospheric pressure on the speed of sound? How does it affect the results?</a:t>
            </a:r>
          </a:p>
          <a:p>
            <a:pPr lvl="1">
              <a:lnSpc>
                <a:spcPct val="90000"/>
              </a:lnSpc>
            </a:pPr>
            <a:r>
              <a:rPr lang="en-US" sz="1500" dirty="0"/>
              <a:t>Answer:</a:t>
            </a:r>
          </a:p>
          <a:p>
            <a:pPr marL="201168" lvl="1" indent="0">
              <a:lnSpc>
                <a:spcPct val="90000"/>
              </a:lnSpc>
              <a:buNone/>
            </a:pPr>
            <a:r>
              <a:rPr lang="en-US" sz="1500" dirty="0">
                <a:solidFill>
                  <a:srgbClr val="E5BA05"/>
                </a:solidFill>
              </a:rPr>
              <a:t>The speed of sound can be affected several ways including humidity, temp, pressure, etc. The humidity reduces the air density, therefore allowing it to travel faster, and heat makes sound travel faster as well. </a:t>
            </a:r>
          </a:p>
          <a:p>
            <a:pPr>
              <a:lnSpc>
                <a:spcPct val="90000"/>
              </a:lnSpc>
            </a:pPr>
            <a:endParaRPr lang="en-US" sz="1500" dirty="0"/>
          </a:p>
        </p:txBody>
      </p:sp>
      <p:pic>
        <p:nvPicPr>
          <p:cNvPr id="10" name="Picture 9">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7" name="Graphic 6" descr="Books">
            <a:extLst>
              <a:ext uri="{FF2B5EF4-FFF2-40B4-BE49-F238E27FC236}">
                <a16:creationId xmlns:a16="http://schemas.microsoft.com/office/drawing/2014/main" id="{7DD6DFB7-E9FD-8FE4-5A71-61FA6082B9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52945" y="1197355"/>
            <a:ext cx="3995592" cy="3995592"/>
          </a:xfrm>
          <a:prstGeom prst="rect">
            <a:avLst/>
          </a:prstGeom>
        </p:spPr>
      </p:pic>
    </p:spTree>
    <p:extLst>
      <p:ext uri="{BB962C8B-B14F-4D97-AF65-F5344CB8AC3E}">
        <p14:creationId xmlns:p14="http://schemas.microsoft.com/office/powerpoint/2010/main" val="85362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alling autumn leaf">
            <a:extLst>
              <a:ext uri="{FF2B5EF4-FFF2-40B4-BE49-F238E27FC236}">
                <a16:creationId xmlns:a16="http://schemas.microsoft.com/office/drawing/2014/main" id="{293C080B-D172-8C9A-721F-660A8573CF7E}"/>
              </a:ext>
            </a:extLst>
          </p:cNvPr>
          <p:cNvPicPr>
            <a:picLocks noChangeAspect="1"/>
          </p:cNvPicPr>
          <p:nvPr/>
        </p:nvPicPr>
        <p:blipFill rotWithShape="1">
          <a:blip r:embed="rId2">
            <a:alphaModFix amt="25000"/>
          </a:blip>
          <a:srcRect t="20784" b="9123"/>
          <a:stretch/>
        </p:blipFill>
        <p:spPr>
          <a:xfrm>
            <a:off x="-5314" y="0"/>
            <a:ext cx="12191980" cy="6857990"/>
          </a:xfrm>
          <a:prstGeom prst="rect">
            <a:avLst/>
          </a:prstGeom>
        </p:spPr>
      </p:pic>
      <p:sp>
        <p:nvSpPr>
          <p:cNvPr id="2" name="Title 1">
            <a:extLst>
              <a:ext uri="{FF2B5EF4-FFF2-40B4-BE49-F238E27FC236}">
                <a16:creationId xmlns:a16="http://schemas.microsoft.com/office/drawing/2014/main" id="{6F4FF403-A707-31F4-1BB1-D120C21EFCD5}"/>
              </a:ext>
            </a:extLst>
          </p:cNvPr>
          <p:cNvSpPr>
            <a:spLocks noGrp="1"/>
          </p:cNvSpPr>
          <p:nvPr>
            <p:ph type="title"/>
          </p:nvPr>
        </p:nvSpPr>
        <p:spPr>
          <a:xfrm>
            <a:off x="913795" y="609599"/>
            <a:ext cx="10353762" cy="1536441"/>
          </a:xfrm>
        </p:spPr>
        <p:txBody>
          <a:bodyPr>
            <a:normAutofit/>
          </a:bodyPr>
          <a:lstStyle/>
          <a:p>
            <a:r>
              <a:rPr lang="en-US" sz="6000" b="1" dirty="0"/>
              <a:t>FREE FALL MOTION</a:t>
            </a:r>
          </a:p>
        </p:txBody>
      </p:sp>
      <p:sp>
        <p:nvSpPr>
          <p:cNvPr id="3" name="Content Placeholder 2">
            <a:extLst>
              <a:ext uri="{FF2B5EF4-FFF2-40B4-BE49-F238E27FC236}">
                <a16:creationId xmlns:a16="http://schemas.microsoft.com/office/drawing/2014/main" id="{C00B3DE8-25A0-BF54-6EE6-5D18C3B394F9}"/>
              </a:ext>
            </a:extLst>
          </p:cNvPr>
          <p:cNvSpPr>
            <a:spLocks noGrp="1"/>
          </p:cNvSpPr>
          <p:nvPr>
            <p:ph idx="1"/>
          </p:nvPr>
        </p:nvSpPr>
        <p:spPr>
          <a:xfrm>
            <a:off x="913795" y="1732449"/>
            <a:ext cx="10353762" cy="4058751"/>
          </a:xfrm>
        </p:spPr>
        <p:txBody>
          <a:bodyPr anchor="ctr">
            <a:normAutofit/>
          </a:bodyPr>
          <a:lstStyle/>
          <a:p>
            <a:pPr>
              <a:buClr>
                <a:srgbClr val="C59D5D"/>
              </a:buClr>
            </a:pPr>
            <a:r>
              <a:rPr lang="en-US" sz="2400" dirty="0">
                <a:solidFill>
                  <a:srgbClr val="E5BA05"/>
                </a:solidFill>
              </a:rPr>
              <a:t>After we have the precision of our ultrasonic sensor determined, the sensor is then used to decide the gravitational accelerations of a free-falling object.</a:t>
            </a:r>
          </a:p>
        </p:txBody>
      </p:sp>
    </p:spTree>
    <p:extLst>
      <p:ext uri="{BB962C8B-B14F-4D97-AF65-F5344CB8AC3E}">
        <p14:creationId xmlns:p14="http://schemas.microsoft.com/office/powerpoint/2010/main" val="372956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5F91D-9896-5AAD-B14D-37A9FE5D278D}"/>
              </a:ext>
            </a:extLst>
          </p:cNvPr>
          <p:cNvSpPr>
            <a:spLocks noGrp="1"/>
          </p:cNvSpPr>
          <p:nvPr>
            <p:ph type="title"/>
          </p:nvPr>
        </p:nvSpPr>
        <p:spPr>
          <a:xfrm>
            <a:off x="913794" y="0"/>
            <a:ext cx="11278205" cy="1998132"/>
          </a:xfrm>
        </p:spPr>
        <p:txBody>
          <a:bodyPr>
            <a:normAutofit/>
          </a:bodyPr>
          <a:lstStyle/>
          <a:p>
            <a:pPr>
              <a:lnSpc>
                <a:spcPct val="90000"/>
              </a:lnSpc>
            </a:pPr>
            <a:r>
              <a:rPr lang="en-US" sz="4400" dirty="0"/>
              <a:t>EXPERIMENTAL SET-UP</a:t>
            </a:r>
            <a:br>
              <a:rPr lang="en-US" sz="3100" dirty="0"/>
            </a:br>
            <a:r>
              <a:rPr lang="en-US" sz="2800" dirty="0"/>
              <a:t>FREE FALL MOTION</a:t>
            </a:r>
            <a:endParaRPr lang="en-US" sz="3100" dirty="0"/>
          </a:p>
        </p:txBody>
      </p:sp>
      <p:sp>
        <p:nvSpPr>
          <p:cNvPr id="3" name="Content Placeholder 2">
            <a:extLst>
              <a:ext uri="{FF2B5EF4-FFF2-40B4-BE49-F238E27FC236}">
                <a16:creationId xmlns:a16="http://schemas.microsoft.com/office/drawing/2014/main" id="{DCF4F82B-8AC7-A917-8991-214AD8A7F639}"/>
              </a:ext>
            </a:extLst>
          </p:cNvPr>
          <p:cNvSpPr>
            <a:spLocks noGrp="1"/>
          </p:cNvSpPr>
          <p:nvPr>
            <p:ph idx="1"/>
          </p:nvPr>
        </p:nvSpPr>
        <p:spPr>
          <a:xfrm>
            <a:off x="913795" y="1732449"/>
            <a:ext cx="5546272" cy="4058751"/>
          </a:xfrm>
        </p:spPr>
        <p:txBody>
          <a:bodyPr anchor="ctr">
            <a:normAutofit/>
          </a:bodyPr>
          <a:lstStyle/>
          <a:p>
            <a:pPr lvl="0">
              <a:buClr>
                <a:srgbClr val="0D67CF"/>
              </a:buClr>
            </a:pPr>
            <a:r>
              <a:rPr lang="en-US" dirty="0"/>
              <a:t>Materials List: </a:t>
            </a:r>
          </a:p>
          <a:p>
            <a:pPr marL="285750" lvl="0" indent="-285750">
              <a:buClr>
                <a:srgbClr val="0D67CF"/>
              </a:buClr>
              <a:buFont typeface="Arial" panose="020B0604020202020204" pitchFamily="34" charset="0"/>
              <a:buChar char="•"/>
            </a:pPr>
            <a:r>
              <a:rPr lang="en-US" dirty="0">
                <a:solidFill>
                  <a:srgbClr val="E5BA05"/>
                </a:solidFill>
              </a:rPr>
              <a:t>Mega 2560 Board</a:t>
            </a:r>
          </a:p>
          <a:p>
            <a:pPr marL="285750" lvl="0" indent="-285750">
              <a:buClr>
                <a:srgbClr val="0D67CF"/>
              </a:buClr>
              <a:buFont typeface="Arial" panose="020B0604020202020204" pitchFamily="34" charset="0"/>
              <a:buChar char="•"/>
            </a:pPr>
            <a:r>
              <a:rPr lang="en-US" dirty="0">
                <a:solidFill>
                  <a:srgbClr val="E5BA05"/>
                </a:solidFill>
              </a:rPr>
              <a:t>Ultrasonic sensor HC-SR04</a:t>
            </a:r>
          </a:p>
          <a:p>
            <a:pPr marL="285750" lvl="0" indent="-285750">
              <a:buClr>
                <a:srgbClr val="0D67CF"/>
              </a:buClr>
              <a:buFont typeface="Arial" panose="020B0604020202020204" pitchFamily="34" charset="0"/>
              <a:buChar char="•"/>
            </a:pPr>
            <a:r>
              <a:rPr lang="en-US" dirty="0">
                <a:solidFill>
                  <a:srgbClr val="E5BA05"/>
                </a:solidFill>
              </a:rPr>
              <a:t>Male to Male Wires</a:t>
            </a:r>
          </a:p>
          <a:p>
            <a:pPr marL="285750" lvl="0" indent="-285750">
              <a:buClr>
                <a:srgbClr val="0D67CF"/>
              </a:buClr>
              <a:buFont typeface="Arial" panose="020B0604020202020204" pitchFamily="34" charset="0"/>
              <a:buChar char="•"/>
            </a:pPr>
            <a:r>
              <a:rPr lang="en-US" dirty="0">
                <a:solidFill>
                  <a:srgbClr val="E5BA05"/>
                </a:solidFill>
              </a:rPr>
              <a:t>Breadboard</a:t>
            </a:r>
          </a:p>
          <a:p>
            <a:pPr marL="285750" lvl="0" indent="-285750">
              <a:buClr>
                <a:srgbClr val="0D67CF"/>
              </a:buClr>
              <a:buFont typeface="Arial" panose="020B0604020202020204" pitchFamily="34" charset="0"/>
              <a:buChar char="•"/>
            </a:pPr>
            <a:r>
              <a:rPr lang="en-US" dirty="0">
                <a:solidFill>
                  <a:srgbClr val="E5BA05"/>
                </a:solidFill>
              </a:rPr>
              <a:t>Large and flat object that is not susceptible to air resistance to undergo free fall motion</a:t>
            </a:r>
          </a:p>
          <a:p>
            <a:pPr>
              <a:buClr>
                <a:srgbClr val="0D67CF"/>
              </a:buClr>
            </a:pPr>
            <a:endParaRPr lang="en-US" dirty="0"/>
          </a:p>
        </p:txBody>
      </p:sp>
      <p:pic>
        <p:nvPicPr>
          <p:cNvPr id="9" name="Picture 8">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4" name="Content Placeholder 4">
            <a:extLst>
              <a:ext uri="{FF2B5EF4-FFF2-40B4-BE49-F238E27FC236}">
                <a16:creationId xmlns:a16="http://schemas.microsoft.com/office/drawing/2014/main" id="{74CED173-75E6-D82A-BCBF-E7437809E5BD}"/>
              </a:ext>
            </a:extLst>
          </p:cNvPr>
          <p:cNvPicPr>
            <a:picLocks noChangeAspect="1"/>
          </p:cNvPicPr>
          <p:nvPr/>
        </p:nvPicPr>
        <p:blipFill rotWithShape="1">
          <a:blip r:embed="rId4">
            <a:extLst>
              <a:ext uri="{28A0092B-C50C-407E-A947-70E740481C1C}">
                <a14:useLocalDpi xmlns:a14="http://schemas.microsoft.com/office/drawing/2010/main" val="0"/>
              </a:ext>
            </a:extLst>
          </a:blip>
          <a:srcRect l="485" r="-2" b="-2"/>
          <a:stretch/>
        </p:blipFill>
        <p:spPr>
          <a:xfrm>
            <a:off x="6381269" y="1732449"/>
            <a:ext cx="5539692" cy="4439432"/>
          </a:xfrm>
          <a:prstGeom prst="rect">
            <a:avLst/>
          </a:prstGeom>
        </p:spPr>
      </p:pic>
    </p:spTree>
    <p:extLst>
      <p:ext uri="{BB962C8B-B14F-4D97-AF65-F5344CB8AC3E}">
        <p14:creationId xmlns:p14="http://schemas.microsoft.com/office/powerpoint/2010/main" val="1827924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30E4-30F0-DB3F-726F-276E55987653}"/>
              </a:ext>
            </a:extLst>
          </p:cNvPr>
          <p:cNvSpPr>
            <a:spLocks noGrp="1"/>
          </p:cNvSpPr>
          <p:nvPr>
            <p:ph type="title"/>
          </p:nvPr>
        </p:nvSpPr>
        <p:spPr>
          <a:xfrm>
            <a:off x="913795" y="121024"/>
            <a:ext cx="10353762" cy="1062386"/>
          </a:xfrm>
        </p:spPr>
        <p:txBody>
          <a:bodyPr>
            <a:normAutofit/>
          </a:bodyPr>
          <a:lstStyle/>
          <a:p>
            <a:pPr>
              <a:lnSpc>
                <a:spcPct val="90000"/>
              </a:lnSpc>
            </a:pPr>
            <a:r>
              <a:rPr lang="en-US" sz="3100" b="1" dirty="0"/>
              <a:t>SERIAL MONTIOR </a:t>
            </a:r>
            <a:br>
              <a:rPr lang="en-US" sz="3100" b="1" dirty="0"/>
            </a:br>
            <a:r>
              <a:rPr lang="en-US" sz="3100" b="1" dirty="0"/>
              <a:t>FREE-FALL MOTION</a:t>
            </a:r>
          </a:p>
        </p:txBody>
      </p:sp>
      <p:sp>
        <p:nvSpPr>
          <p:cNvPr id="3" name="Content Placeholder 2">
            <a:extLst>
              <a:ext uri="{FF2B5EF4-FFF2-40B4-BE49-F238E27FC236}">
                <a16:creationId xmlns:a16="http://schemas.microsoft.com/office/drawing/2014/main" id="{EF03A865-5012-E790-15A1-C113790DD85F}"/>
              </a:ext>
            </a:extLst>
          </p:cNvPr>
          <p:cNvSpPr>
            <a:spLocks noGrp="1"/>
          </p:cNvSpPr>
          <p:nvPr>
            <p:ph idx="1"/>
          </p:nvPr>
        </p:nvSpPr>
        <p:spPr>
          <a:xfrm>
            <a:off x="1529614" y="5970494"/>
            <a:ext cx="8920671" cy="567154"/>
          </a:xfrm>
        </p:spPr>
        <p:txBody>
          <a:bodyPr anchor="ctr">
            <a:normAutofit fontScale="85000" lnSpcReduction="10000"/>
          </a:bodyPr>
          <a:lstStyle/>
          <a:p>
            <a:pPr algn="ctr">
              <a:buClr>
                <a:srgbClr val="FB3700"/>
              </a:buClr>
            </a:pPr>
            <a:r>
              <a:rPr lang="en-US" dirty="0">
                <a:solidFill>
                  <a:srgbClr val="E5BA05"/>
                </a:solidFill>
              </a:rPr>
              <a:t>Screenshot of raw data showing the start of the fall and end of the fall of one trial. </a:t>
            </a:r>
          </a:p>
          <a:p>
            <a:pPr>
              <a:buClr>
                <a:srgbClr val="FB3700"/>
              </a:buClr>
            </a:pPr>
            <a:endParaRPr lang="en-US" dirty="0"/>
          </a:p>
        </p:txBody>
      </p:sp>
      <p:pic>
        <p:nvPicPr>
          <p:cNvPr id="4" name="Content Placeholder 5">
            <a:extLst>
              <a:ext uri="{FF2B5EF4-FFF2-40B4-BE49-F238E27FC236}">
                <a16:creationId xmlns:a16="http://schemas.microsoft.com/office/drawing/2014/main" id="{AEDF6BE4-997A-1379-D017-BAACDF463EC0}"/>
              </a:ext>
            </a:extLst>
          </p:cNvPr>
          <p:cNvPicPr>
            <a:picLocks noChangeAspect="1"/>
          </p:cNvPicPr>
          <p:nvPr/>
        </p:nvPicPr>
        <p:blipFill rotWithShape="1">
          <a:blip r:embed="rId3"/>
          <a:srcRect l="18201" t="10279" r="61330" b="28603"/>
          <a:stretch/>
        </p:blipFill>
        <p:spPr>
          <a:xfrm>
            <a:off x="3467100" y="1229968"/>
            <a:ext cx="5206253" cy="4702441"/>
          </a:xfrm>
          <a:prstGeom prst="rect">
            <a:avLst/>
          </a:prstGeom>
        </p:spPr>
      </p:pic>
    </p:spTree>
    <p:extLst>
      <p:ext uri="{BB962C8B-B14F-4D97-AF65-F5344CB8AC3E}">
        <p14:creationId xmlns:p14="http://schemas.microsoft.com/office/powerpoint/2010/main" val="4219893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5A5B-79BC-6C3A-F360-33012271F9E3}"/>
              </a:ext>
            </a:extLst>
          </p:cNvPr>
          <p:cNvSpPr>
            <a:spLocks noGrp="1"/>
          </p:cNvSpPr>
          <p:nvPr>
            <p:ph type="title"/>
          </p:nvPr>
        </p:nvSpPr>
        <p:spPr>
          <a:xfrm>
            <a:off x="913795" y="609600"/>
            <a:ext cx="5978072" cy="1329596"/>
          </a:xfrm>
        </p:spPr>
        <p:txBody>
          <a:bodyPr>
            <a:normAutofit/>
          </a:bodyPr>
          <a:lstStyle/>
          <a:p>
            <a:r>
              <a:rPr lang="en-US" b="1" dirty="0"/>
              <a:t>EXCEL TABLE</a:t>
            </a:r>
            <a:br>
              <a:rPr lang="en-US" b="1" dirty="0"/>
            </a:br>
            <a:r>
              <a:rPr lang="en-US" b="1"/>
              <a:t>FREE-FALL MOTION</a:t>
            </a:r>
          </a:p>
        </p:txBody>
      </p:sp>
      <p:sp>
        <p:nvSpPr>
          <p:cNvPr id="3" name="Content Placeholder 2">
            <a:extLst>
              <a:ext uri="{FF2B5EF4-FFF2-40B4-BE49-F238E27FC236}">
                <a16:creationId xmlns:a16="http://schemas.microsoft.com/office/drawing/2014/main" id="{D5B87C2F-D137-71EF-DF10-595A2B8D8483}"/>
              </a:ext>
            </a:extLst>
          </p:cNvPr>
          <p:cNvSpPr>
            <a:spLocks noGrp="1"/>
          </p:cNvSpPr>
          <p:nvPr>
            <p:ph idx="1"/>
          </p:nvPr>
        </p:nvSpPr>
        <p:spPr>
          <a:xfrm>
            <a:off x="913795" y="2127623"/>
            <a:ext cx="5978072" cy="3567225"/>
          </a:xfrm>
        </p:spPr>
        <p:txBody>
          <a:bodyPr anchor="ctr">
            <a:normAutofit/>
          </a:bodyPr>
          <a:lstStyle/>
          <a:p>
            <a:pPr>
              <a:buClr>
                <a:srgbClr val="FF521F"/>
              </a:buClr>
            </a:pPr>
            <a:r>
              <a:rPr lang="en-US" dirty="0">
                <a:solidFill>
                  <a:srgbClr val="E5BA05"/>
                </a:solidFill>
              </a:rPr>
              <a:t>Showing the values in the Excel table for a single trial showing the fall distance in centimeters and meters as a function of time</a:t>
            </a:r>
          </a:p>
          <a:p>
            <a:pPr>
              <a:buClr>
                <a:srgbClr val="FF521F"/>
              </a:buClr>
            </a:pPr>
            <a:endParaRPr lang="en-US" dirty="0"/>
          </a:p>
        </p:txBody>
      </p:sp>
      <p:pic>
        <p:nvPicPr>
          <p:cNvPr id="9" name="Picture 8">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4" name="Content Placeholder 5">
            <a:extLst>
              <a:ext uri="{FF2B5EF4-FFF2-40B4-BE49-F238E27FC236}">
                <a16:creationId xmlns:a16="http://schemas.microsoft.com/office/drawing/2014/main" id="{A8CAE461-26F6-2CE2-896A-F33F931FF892}"/>
              </a:ext>
            </a:extLst>
          </p:cNvPr>
          <p:cNvPicPr>
            <a:picLocks noChangeAspect="1"/>
          </p:cNvPicPr>
          <p:nvPr/>
        </p:nvPicPr>
        <p:blipFill rotWithShape="1">
          <a:blip r:embed="rId4"/>
          <a:srcRect l="-44" t="26416" r="89765" b="21746"/>
          <a:stretch/>
        </p:blipFill>
        <p:spPr>
          <a:xfrm>
            <a:off x="7689802" y="343014"/>
            <a:ext cx="4045300" cy="6171971"/>
          </a:xfrm>
          <a:prstGeom prst="rect">
            <a:avLst/>
          </a:prstGeom>
        </p:spPr>
      </p:pic>
    </p:spTree>
    <p:extLst>
      <p:ext uri="{BB962C8B-B14F-4D97-AF65-F5344CB8AC3E}">
        <p14:creationId xmlns:p14="http://schemas.microsoft.com/office/powerpoint/2010/main" val="3099301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7EA7C-E4EE-9A27-4B12-A6D0882BFE89}"/>
              </a:ext>
            </a:extLst>
          </p:cNvPr>
          <p:cNvSpPr>
            <a:spLocks noGrp="1"/>
          </p:cNvSpPr>
          <p:nvPr>
            <p:ph type="title"/>
          </p:nvPr>
        </p:nvSpPr>
        <p:spPr>
          <a:xfrm>
            <a:off x="913795" y="0"/>
            <a:ext cx="10716562" cy="1359758"/>
          </a:xfrm>
        </p:spPr>
        <p:txBody>
          <a:bodyPr vert="horz" lIns="91440" tIns="45720" rIns="91440" bIns="45720" rtlCol="0" anchor="b">
            <a:normAutofit/>
          </a:bodyPr>
          <a:lstStyle/>
          <a:p>
            <a:pPr>
              <a:lnSpc>
                <a:spcPct val="90000"/>
              </a:lnSpc>
            </a:pPr>
            <a:r>
              <a:rPr lang="en-US" sz="4800" b="1" dirty="0">
                <a:ln>
                  <a:solidFill>
                    <a:srgbClr val="404040">
                      <a:alpha val="10000"/>
                    </a:srgbClr>
                  </a:solidFill>
                </a:ln>
                <a:solidFill>
                  <a:schemeClr val="bg1"/>
                </a:solidFill>
              </a:rPr>
              <a:t>EXCEL GRAPH</a:t>
            </a:r>
            <a:br>
              <a:rPr lang="en-US" sz="2000" b="1" dirty="0">
                <a:ln>
                  <a:solidFill>
                    <a:srgbClr val="404040">
                      <a:alpha val="10000"/>
                    </a:srgbClr>
                  </a:solidFill>
                </a:ln>
                <a:solidFill>
                  <a:schemeClr val="bg1"/>
                </a:solidFill>
              </a:rPr>
            </a:br>
            <a:r>
              <a:rPr lang="en-US" sz="2000" b="1" dirty="0">
                <a:ln>
                  <a:solidFill>
                    <a:srgbClr val="404040">
                      <a:alpha val="10000"/>
                    </a:srgbClr>
                  </a:solidFill>
                </a:ln>
                <a:solidFill>
                  <a:schemeClr val="bg1"/>
                </a:solidFill>
              </a:rPr>
              <a:t>FREE-FALL MOTION</a:t>
            </a:r>
          </a:p>
        </p:txBody>
      </p:sp>
      <p:sp>
        <p:nvSpPr>
          <p:cNvPr id="6" name="TextBox 5">
            <a:extLst>
              <a:ext uri="{FF2B5EF4-FFF2-40B4-BE49-F238E27FC236}">
                <a16:creationId xmlns:a16="http://schemas.microsoft.com/office/drawing/2014/main" id="{643AF623-A589-DAD0-5FE3-E86A6B688362}"/>
              </a:ext>
            </a:extLst>
          </p:cNvPr>
          <p:cNvSpPr txBox="1"/>
          <p:nvPr/>
        </p:nvSpPr>
        <p:spPr>
          <a:xfrm>
            <a:off x="174813" y="2662517"/>
            <a:ext cx="4477870" cy="1359759"/>
          </a:xfrm>
          <a:prstGeom prst="rect">
            <a:avLst/>
          </a:prstGeom>
        </p:spPr>
        <p:txBody>
          <a:bodyPr vert="horz" lIns="91440" tIns="45720" rIns="91440" bIns="45720" rtlCol="0" anchor="t">
            <a:normAutofit/>
          </a:bodyPr>
          <a:lstStyle/>
          <a:p>
            <a:pPr marL="285750" indent="-285750">
              <a:spcBef>
                <a:spcPct val="20000"/>
              </a:spcBef>
              <a:spcAft>
                <a:spcPts val="600"/>
              </a:spcAft>
              <a:buClr>
                <a:schemeClr val="tx2"/>
              </a:buClr>
              <a:buSzPct val="70000"/>
              <a:buFont typeface="Wingdings" panose="05000000000000000000" pitchFamily="2" charset="2"/>
              <a:buChar char="v"/>
            </a:pPr>
            <a:r>
              <a:rPr lang="en-US" dirty="0">
                <a:ln>
                  <a:solidFill>
                    <a:srgbClr val="404040">
                      <a:alpha val="10000"/>
                    </a:srgbClr>
                  </a:solidFill>
                </a:ln>
                <a:solidFill>
                  <a:srgbClr val="E5BA05"/>
                </a:solidFill>
                <a:effectLst>
                  <a:outerShdw blurRad="9525" dist="25400" dir="14640000" algn="tl" rotWithShape="0">
                    <a:schemeClr val="bg1">
                      <a:alpha val="30000"/>
                    </a:schemeClr>
                  </a:outerShdw>
                </a:effectLst>
              </a:rPr>
              <a:t>Excel graph for a single trial showing the fall distance as a function of time. </a:t>
            </a:r>
          </a:p>
        </p:txBody>
      </p:sp>
      <p:pic>
        <p:nvPicPr>
          <p:cNvPr id="4" name="Content Placeholder 5">
            <a:extLst>
              <a:ext uri="{FF2B5EF4-FFF2-40B4-BE49-F238E27FC236}">
                <a16:creationId xmlns:a16="http://schemas.microsoft.com/office/drawing/2014/main" id="{E3418B62-81BC-D896-CF0B-B75CD626F97A}"/>
              </a:ext>
            </a:extLst>
          </p:cNvPr>
          <p:cNvPicPr>
            <a:picLocks noGrp="1" noChangeAspect="1"/>
          </p:cNvPicPr>
          <p:nvPr>
            <p:ph idx="1"/>
          </p:nvPr>
        </p:nvPicPr>
        <p:blipFill rotWithShape="1">
          <a:blip r:embed="rId2"/>
          <a:srcRect l="9668" t="29323" r="71466" b="25093"/>
          <a:stretch/>
        </p:blipFill>
        <p:spPr>
          <a:xfrm>
            <a:off x="4988164" y="1857299"/>
            <a:ext cx="6642193" cy="4854775"/>
          </a:xfrm>
          <a:prstGeom prst="rect">
            <a:avLst/>
          </a:prstGeom>
        </p:spPr>
      </p:pic>
    </p:spTree>
    <p:extLst>
      <p:ext uri="{BB962C8B-B14F-4D97-AF65-F5344CB8AC3E}">
        <p14:creationId xmlns:p14="http://schemas.microsoft.com/office/powerpoint/2010/main" val="135056148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8E46-01C3-4EFE-B4D7-92D6E3508A37}"/>
              </a:ext>
            </a:extLst>
          </p:cNvPr>
          <p:cNvSpPr>
            <a:spLocks noGrp="1"/>
          </p:cNvSpPr>
          <p:nvPr>
            <p:ph type="title"/>
          </p:nvPr>
        </p:nvSpPr>
        <p:spPr>
          <a:xfrm>
            <a:off x="913795" y="609600"/>
            <a:ext cx="10353762" cy="970450"/>
          </a:xfrm>
        </p:spPr>
        <p:txBody>
          <a:bodyPr>
            <a:normAutofit/>
          </a:bodyPr>
          <a:lstStyle/>
          <a:p>
            <a:r>
              <a:rPr lang="en-US" dirty="0"/>
              <a:t>Introduction</a:t>
            </a:r>
          </a:p>
        </p:txBody>
      </p:sp>
      <p:pic>
        <p:nvPicPr>
          <p:cNvPr id="9" name="Picture 8">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1731964"/>
            <a:ext cx="12192001" cy="5126036"/>
          </a:xfrm>
          <a:prstGeom prst="rect">
            <a:avLst/>
          </a:prstGeom>
          <a:effectLst>
            <a:innerShdw blurRad="63500" dist="50800" dir="16200000">
              <a:prstClr val="black">
                <a:alpha val="50000"/>
              </a:prstClr>
            </a:innerShdw>
          </a:effectLst>
        </p:spPr>
      </p:pic>
      <p:graphicFrame>
        <p:nvGraphicFramePr>
          <p:cNvPr id="5" name="Content Placeholder 2">
            <a:extLst>
              <a:ext uri="{FF2B5EF4-FFF2-40B4-BE49-F238E27FC236}">
                <a16:creationId xmlns:a16="http://schemas.microsoft.com/office/drawing/2014/main" id="{0B632D84-B7C5-68C4-87EE-D8E123B6A473}"/>
              </a:ext>
            </a:extLst>
          </p:cNvPr>
          <p:cNvGraphicFramePr>
            <a:graphicFrameLocks noGrp="1"/>
          </p:cNvGraphicFramePr>
          <p:nvPr>
            <p:ph idx="1"/>
            <p:extLst>
              <p:ext uri="{D42A27DB-BD31-4B8C-83A1-F6EECF244321}">
                <p14:modId xmlns:p14="http://schemas.microsoft.com/office/powerpoint/2010/main" val="2237178238"/>
              </p:ext>
            </p:extLst>
          </p:nvPr>
        </p:nvGraphicFramePr>
        <p:xfrm>
          <a:off x="914400" y="1892830"/>
          <a:ext cx="10353675" cy="3898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2197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8200" y="353695"/>
            <a:ext cx="10515600" cy="1325563"/>
          </a:xfrm>
        </p:spPr>
        <p:txBody>
          <a:bodyPr>
            <a:normAutofit/>
          </a:bodyPr>
          <a:lstStyle/>
          <a:p>
            <a:r>
              <a:rPr lang="en-US" sz="4400" b="1" dirty="0">
                <a:solidFill>
                  <a:schemeClr val="tx1"/>
                </a:solidFill>
              </a:rPr>
              <a:t>DATA COLLECTION</a:t>
            </a:r>
            <a:br>
              <a:rPr lang="en-US" sz="4400" b="1" dirty="0">
                <a:solidFill>
                  <a:schemeClr val="tx1"/>
                </a:solidFill>
              </a:rPr>
            </a:br>
            <a:r>
              <a:rPr lang="en-US" sz="2200" b="1" dirty="0">
                <a:solidFill>
                  <a:schemeClr val="tx1"/>
                </a:solidFill>
              </a:rPr>
              <a:t>FREE-FALL MOTION</a:t>
            </a:r>
          </a:p>
        </p:txBody>
      </p:sp>
      <p:graphicFrame>
        <p:nvGraphicFramePr>
          <p:cNvPr id="11" name="Table 10">
            <a:extLst>
              <a:ext uri="{FF2B5EF4-FFF2-40B4-BE49-F238E27FC236}">
                <a16:creationId xmlns:a16="http://schemas.microsoft.com/office/drawing/2014/main" id="{9E68CBE3-DA34-4E26-9621-6F85D54401F7}"/>
              </a:ext>
            </a:extLst>
          </p:cNvPr>
          <p:cNvGraphicFramePr>
            <a:graphicFrameLocks noGrp="1"/>
          </p:cNvGraphicFramePr>
          <p:nvPr/>
        </p:nvGraphicFramePr>
        <p:xfrm>
          <a:off x="3278320" y="2118164"/>
          <a:ext cx="6197752" cy="4188192"/>
        </p:xfrm>
        <a:graphic>
          <a:graphicData uri="http://schemas.openxmlformats.org/drawingml/2006/table">
            <a:tbl>
              <a:tblPr firstRow="1" firstCol="1" bandRow="1">
                <a:tableStyleId>{5C22544A-7EE6-4342-B048-85BDC9FD1C3A}</a:tableStyleId>
              </a:tblPr>
              <a:tblGrid>
                <a:gridCol w="1628090">
                  <a:extLst>
                    <a:ext uri="{9D8B030D-6E8A-4147-A177-3AD203B41FA5}">
                      <a16:colId xmlns:a16="http://schemas.microsoft.com/office/drawing/2014/main" val="2680175028"/>
                    </a:ext>
                  </a:extLst>
                </a:gridCol>
                <a:gridCol w="2284831">
                  <a:extLst>
                    <a:ext uri="{9D8B030D-6E8A-4147-A177-3AD203B41FA5}">
                      <a16:colId xmlns:a16="http://schemas.microsoft.com/office/drawing/2014/main" val="1075304185"/>
                    </a:ext>
                  </a:extLst>
                </a:gridCol>
                <a:gridCol w="2284831">
                  <a:extLst>
                    <a:ext uri="{9D8B030D-6E8A-4147-A177-3AD203B41FA5}">
                      <a16:colId xmlns:a16="http://schemas.microsoft.com/office/drawing/2014/main" val="650233730"/>
                    </a:ext>
                  </a:extLst>
                </a:gridCol>
              </a:tblGrid>
              <a:tr h="100973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x</a:t>
                      </a:r>
                      <a:r>
                        <a:rPr lang="en-US" sz="1600" kern="100" baseline="30000" dirty="0">
                          <a:effectLst/>
                        </a:rPr>
                        <a:t>2   </a:t>
                      </a:r>
                      <a:r>
                        <a:rPr lang="en-US" sz="1600" kern="100" dirty="0">
                          <a:effectLst/>
                        </a:rPr>
                        <a:t>coefficient value </a:t>
                      </a:r>
                      <a:br>
                        <a:rPr lang="en-US" sz="1600" kern="100" dirty="0">
                          <a:effectLst/>
                        </a:rPr>
                      </a:br>
                      <a:r>
                        <a:rPr lang="en-US" sz="1600" kern="100" dirty="0">
                          <a:effectLst/>
                        </a:rPr>
                        <a:t>from curve fitting</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Acceleration (m/s</a:t>
                      </a:r>
                      <a:r>
                        <a:rPr lang="en-US" sz="1600" kern="100" baseline="30000" dirty="0">
                          <a:effectLst/>
                        </a:rPr>
                        <a:t>2</a:t>
                      </a:r>
                      <a:r>
                        <a:rPr lang="en-US" sz="1600" kern="100" dirty="0">
                          <a:effectLst/>
                        </a:rPr>
                        <a:t>) </a:t>
                      </a:r>
                      <a:br>
                        <a:rPr lang="en-US" sz="1600" kern="100" dirty="0">
                          <a:effectLst/>
                        </a:rPr>
                      </a:br>
                      <a:r>
                        <a:rPr lang="en-US" sz="1600" kern="100" dirty="0">
                          <a:effectLst/>
                        </a:rPr>
                        <a:t>= 2* (x</a:t>
                      </a:r>
                      <a:r>
                        <a:rPr lang="en-US" sz="1600" kern="100" baseline="30000" dirty="0">
                          <a:effectLst/>
                        </a:rPr>
                        <a:t>2  </a:t>
                      </a:r>
                      <a:r>
                        <a:rPr lang="en-US" sz="1600" kern="100" dirty="0">
                          <a:effectLst/>
                        </a:rPr>
                        <a:t>coefficient)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635692">
                <a:tc>
                  <a:txBody>
                    <a:bodyPr/>
                    <a:lstStyle/>
                    <a:p>
                      <a:pPr marL="0" marR="0" algn="ctr">
                        <a:spcBef>
                          <a:spcPts val="0"/>
                        </a:spcBef>
                        <a:spcAft>
                          <a:spcPts val="0"/>
                        </a:spcAft>
                      </a:pPr>
                      <a:r>
                        <a:rPr lang="en-US" sz="1600" kern="100">
                          <a:effectLst/>
                        </a:rPr>
                        <a:t>1</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36.16</a:t>
                      </a:r>
                    </a:p>
                  </a:txBody>
                  <a:tcPr marL="68580" marR="68580" marT="0" marB="0" anchor="ctr"/>
                </a:tc>
                <a:tc>
                  <a:txBody>
                    <a:bodyPr/>
                    <a:lstStyle/>
                    <a:p>
                      <a:pPr marL="0" marR="0" algn="ctr">
                        <a:spcBef>
                          <a:spcPts val="0"/>
                        </a:spcBef>
                        <a:spcAft>
                          <a:spcPts val="0"/>
                        </a:spcAft>
                      </a:pPr>
                      <a:r>
                        <a:rPr lang="en-US" sz="1600" kern="100" dirty="0">
                          <a:effectLst/>
                        </a:rPr>
                        <a:t> 72.32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891295801"/>
                  </a:ext>
                </a:extLst>
              </a:tr>
              <a:tr h="635692">
                <a:tc>
                  <a:txBody>
                    <a:bodyPr/>
                    <a:lstStyle/>
                    <a:p>
                      <a:pPr marL="0" marR="0" algn="ctr">
                        <a:spcBef>
                          <a:spcPts val="0"/>
                        </a:spcBef>
                        <a:spcAft>
                          <a:spcPts val="0"/>
                        </a:spcAft>
                      </a:pPr>
                      <a:r>
                        <a:rPr lang="en-US" sz="1600" kern="100">
                          <a:effectLst/>
                        </a:rPr>
                        <a:t>2</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8.23</a:t>
                      </a:r>
                    </a:p>
                  </a:txBody>
                  <a:tcPr marL="68580" marR="68580" marT="0" marB="0" anchor="ctr"/>
                </a:tc>
                <a:tc>
                  <a:txBody>
                    <a:bodyPr/>
                    <a:lstStyle/>
                    <a:p>
                      <a:pPr marL="0" marR="0" algn="ctr">
                        <a:spcBef>
                          <a:spcPts val="0"/>
                        </a:spcBef>
                        <a:spcAft>
                          <a:spcPts val="0"/>
                        </a:spcAft>
                      </a:pPr>
                      <a:r>
                        <a:rPr lang="en-US" sz="1600" kern="100" dirty="0">
                          <a:effectLst/>
                        </a:rPr>
                        <a:t>16.46 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100580240"/>
                  </a:ext>
                </a:extLst>
              </a:tr>
              <a:tr h="6356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8.18</a:t>
                      </a:r>
                    </a:p>
                  </a:txBody>
                  <a:tcPr marL="68580" marR="68580" marT="0" marB="0" anchor="ctr"/>
                </a:tc>
                <a:tc>
                  <a:txBody>
                    <a:bodyPr/>
                    <a:lstStyle/>
                    <a:p>
                      <a:pPr marL="0" marR="0" algn="ctr">
                        <a:spcBef>
                          <a:spcPts val="0"/>
                        </a:spcBef>
                        <a:spcAft>
                          <a:spcPts val="0"/>
                        </a:spcAft>
                      </a:pPr>
                      <a:r>
                        <a:rPr lang="en-US" sz="1600" kern="100" dirty="0">
                          <a:effectLst/>
                        </a:rPr>
                        <a:t>16.36 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115527295"/>
                  </a:ext>
                </a:extLst>
              </a:tr>
              <a:tr h="6356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7.58</a:t>
                      </a:r>
                    </a:p>
                  </a:txBody>
                  <a:tcPr marL="68580" marR="68580" marT="0" marB="0" anchor="ctr"/>
                </a:tc>
                <a:tc>
                  <a:txBody>
                    <a:bodyPr/>
                    <a:lstStyle/>
                    <a:p>
                      <a:pPr marL="0" marR="0" algn="ctr">
                        <a:spcBef>
                          <a:spcPts val="0"/>
                        </a:spcBef>
                        <a:spcAft>
                          <a:spcPts val="0"/>
                        </a:spcAft>
                      </a:pPr>
                      <a:r>
                        <a:rPr lang="en-US" sz="1600" kern="100" dirty="0">
                          <a:effectLst/>
                        </a:rPr>
                        <a:t>15.16 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6356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7.27</a:t>
                      </a:r>
                    </a:p>
                  </a:txBody>
                  <a:tcPr marL="68580" marR="68580" marT="0" marB="0" anchor="ctr"/>
                </a:tc>
                <a:tc>
                  <a:txBody>
                    <a:bodyPr/>
                    <a:lstStyle/>
                    <a:p>
                      <a:pPr marL="0" marR="0" algn="ctr">
                        <a:spcBef>
                          <a:spcPts val="0"/>
                        </a:spcBef>
                        <a:spcAft>
                          <a:spcPts val="0"/>
                        </a:spcAft>
                      </a:pPr>
                      <a:r>
                        <a:rPr lang="en-US" sz="1600" kern="100" dirty="0">
                          <a:effectLst/>
                        </a:rPr>
                        <a:t>14.54 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033095102"/>
                  </a:ext>
                </a:extLst>
              </a:tr>
            </a:tbl>
          </a:graphicData>
        </a:graphic>
      </p:graphicFrame>
    </p:spTree>
    <p:extLst>
      <p:ext uri="{BB962C8B-B14F-4D97-AF65-F5344CB8AC3E}">
        <p14:creationId xmlns:p14="http://schemas.microsoft.com/office/powerpoint/2010/main" val="133219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7B2742-077E-4404-9005-6137BA961955}"/>
              </a:ext>
            </a:extLst>
          </p:cNvPr>
          <p:cNvPicPr>
            <a:picLocks noChangeAspect="1"/>
          </p:cNvPicPr>
          <p:nvPr/>
        </p:nvPicPr>
        <p:blipFill>
          <a:blip r:embed="rId2"/>
          <a:stretch>
            <a:fillRect/>
          </a:stretch>
        </p:blipFill>
        <p:spPr>
          <a:xfrm>
            <a:off x="1517345" y="3114513"/>
            <a:ext cx="3409403" cy="548640"/>
          </a:xfrm>
          <a:prstGeom prst="rect">
            <a:avLst/>
          </a:prstGeom>
        </p:spPr>
      </p:pic>
      <p:pic>
        <p:nvPicPr>
          <p:cNvPr id="14" name="Picture 13">
            <a:extLst>
              <a:ext uri="{FF2B5EF4-FFF2-40B4-BE49-F238E27FC236}">
                <a16:creationId xmlns:a16="http://schemas.microsoft.com/office/drawing/2014/main" id="{08381064-97DB-4393-AC1B-6C13C2738500}"/>
              </a:ext>
            </a:extLst>
          </p:cNvPr>
          <p:cNvPicPr>
            <a:picLocks noChangeAspect="1"/>
          </p:cNvPicPr>
          <p:nvPr/>
        </p:nvPicPr>
        <p:blipFill>
          <a:blip r:embed="rId2"/>
          <a:stretch>
            <a:fillRect/>
          </a:stretch>
        </p:blipFill>
        <p:spPr>
          <a:xfrm>
            <a:off x="1517345" y="5249944"/>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fontScale="90000"/>
          </a:bodyPr>
          <a:lstStyle/>
          <a:p>
            <a:r>
              <a:rPr lang="en-US" sz="4400" b="1" dirty="0">
                <a:solidFill>
                  <a:schemeClr val="tx1"/>
                </a:solidFill>
              </a:rPr>
              <a:t>DATA ANALYSIS</a:t>
            </a:r>
            <a:br>
              <a:rPr lang="en-US" sz="4400" b="1" dirty="0">
                <a:solidFill>
                  <a:schemeClr val="tx1"/>
                </a:solidFill>
              </a:rPr>
            </a:br>
            <a:r>
              <a:rPr lang="en-US" sz="2200" b="1" dirty="0">
                <a:solidFill>
                  <a:schemeClr val="tx1"/>
                </a:solidFill>
              </a:rPr>
              <a:t>FREE-FALL MOTION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solidFill>
                      <a:srgbClr val="E5BA05"/>
                    </a:solidFill>
                  </a:rPr>
                  <a:t>Average acceleration from table </a:t>
                </a:r>
              </a:p>
              <a:p>
                <a:endParaRPr lang="en-US" dirty="0"/>
              </a:p>
              <a:p>
                <a:endParaRPr lang="en-US" dirty="0"/>
              </a:p>
              <a:p>
                <a:endParaRPr lang="en-US" dirty="0"/>
              </a:p>
              <a:p>
                <a:pPr marL="36900" indent="0">
                  <a:buNone/>
                </a:pPr>
                <a:r>
                  <a:rPr lang="en-US" dirty="0"/>
                  <a:t>                                                              *</a:t>
                </a:r>
                <a:r>
                  <a:rPr lang="en-US" dirty="0">
                    <a:solidFill>
                      <a:srgbClr val="E5BA05"/>
                    </a:solidFill>
                  </a:rPr>
                  <a:t>Percent difference with </a:t>
                </a:r>
                <a14:m>
                  <m:oMath xmlns:m="http://schemas.openxmlformats.org/officeDocument/2006/math">
                    <m:r>
                      <a:rPr lang="en-US" b="0" i="1" smtClean="0">
                        <a:solidFill>
                          <a:srgbClr val="E5BA05"/>
                        </a:solidFill>
                        <a:latin typeface="Cambria Math" panose="02040503050406030204" pitchFamily="18" charset="0"/>
                      </a:rPr>
                      <m:t>𝑔</m:t>
                    </m:r>
                    <m:r>
                      <a:rPr lang="en-US" b="0" i="1" smtClean="0">
                        <a:solidFill>
                          <a:srgbClr val="E5BA05"/>
                        </a:solidFill>
                        <a:latin typeface="Cambria Math" panose="02040503050406030204" pitchFamily="18" charset="0"/>
                      </a:rPr>
                      <m:t>=9.8 </m:t>
                    </m:r>
                    <m:r>
                      <a:rPr lang="en-US" b="0" i="1" smtClean="0">
                        <a:solidFill>
                          <a:srgbClr val="E5BA05"/>
                        </a:solidFill>
                        <a:latin typeface="Cambria Math" panose="02040503050406030204" pitchFamily="18" charset="0"/>
                      </a:rPr>
                      <m:t>𝑚</m:t>
                    </m:r>
                    <m:r>
                      <a:rPr lang="en-US" b="0" i="1" smtClean="0">
                        <a:solidFill>
                          <a:srgbClr val="E5BA05"/>
                        </a:solidFill>
                        <a:latin typeface="Cambria Math" panose="02040503050406030204" pitchFamily="18" charset="0"/>
                      </a:rPr>
                      <m:t>/</m:t>
                    </m:r>
                    <m:sSup>
                      <m:sSupPr>
                        <m:ctrlPr>
                          <a:rPr lang="en-US" b="0" i="1" smtClean="0">
                            <a:solidFill>
                              <a:srgbClr val="E5BA05"/>
                            </a:solidFill>
                            <a:latin typeface="Cambria Math" panose="02040503050406030204" pitchFamily="18" charset="0"/>
                          </a:rPr>
                        </m:ctrlPr>
                      </m:sSupPr>
                      <m:e>
                        <m:r>
                          <a:rPr lang="en-US" b="0" i="1" smtClean="0">
                            <a:solidFill>
                              <a:srgbClr val="E5BA05"/>
                            </a:solidFill>
                            <a:latin typeface="Cambria Math" panose="02040503050406030204" pitchFamily="18" charset="0"/>
                          </a:rPr>
                          <m:t>𝑠</m:t>
                        </m:r>
                      </m:e>
                      <m:sup>
                        <m:r>
                          <a:rPr lang="en-US" b="0" i="1" smtClean="0">
                            <a:solidFill>
                              <a:srgbClr val="E5BA05"/>
                            </a:solidFill>
                            <a:latin typeface="Cambria Math" panose="02040503050406030204" pitchFamily="18" charset="0"/>
                          </a:rPr>
                          <m:t>2</m:t>
                        </m:r>
                      </m:sup>
                    </m:sSup>
                  </m:oMath>
                </a14:m>
                <a:endParaRPr lang="en-US" dirty="0"/>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317318" cy="62632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4</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5</m:t>
                              </m:r>
                            </m:sub>
                          </m:sSub>
                        </m:num>
                        <m:den>
                          <m:r>
                            <a:rPr lang="en-US" i="1">
                              <a:latin typeface="Cambria Math" panose="02040503050406030204" pitchFamily="18" charset="0"/>
                            </a:rPr>
                            <m:t>5</m:t>
                          </m:r>
                        </m:den>
                      </m:f>
                    </m:oMath>
                  </m:oMathPara>
                </a14:m>
                <a:endParaRPr lang="en-US" dirty="0"/>
              </a:p>
              <a:p>
                <a:pPr>
                  <a:spcAft>
                    <a:spcPts val="600"/>
                  </a:spcAft>
                </a:pPr>
                <a:endParaRPr lang="en-US" sz="200"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317318" cy="6263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4282006" cy="71917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m:t>
                              </m:r>
                              <m:r>
                                <a:rPr lang="en-US" i="1">
                                  <a:latin typeface="Cambria Math" panose="02040503050406030204" pitchFamily="18" charset="0"/>
                                </a:rPr>
                                <m:t>𝑔</m:t>
                              </m:r>
                            </m:e>
                          </m:d>
                        </m:num>
                        <m:den>
                          <m:r>
                            <a:rPr lang="en-US" i="1">
                              <a:latin typeface="Cambria Math" panose="02040503050406030204" pitchFamily="18" charset="0"/>
                            </a:rPr>
                            <m:t>𝑔</m:t>
                          </m:r>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b="0"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4282006" cy="719171"/>
              </a:xfrm>
              <a:prstGeom prst="rect">
                <a:avLst/>
              </a:prstGeom>
              <a:blipFill>
                <a:blip r:embed="rId5"/>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1B28AE2-0C8D-4AA2-BAF6-9A7418D65F87}"/>
              </a:ext>
            </a:extLst>
          </p:cNvPr>
          <p:cNvSpPr txBox="1"/>
          <p:nvPr/>
        </p:nvSpPr>
        <p:spPr>
          <a:xfrm>
            <a:off x="3717914" y="3063240"/>
            <a:ext cx="1126390" cy="400110"/>
          </a:xfrm>
          <a:prstGeom prst="rect">
            <a:avLst/>
          </a:prstGeom>
          <a:noFill/>
        </p:spPr>
        <p:txBody>
          <a:bodyPr wrap="square" rtlCol="0">
            <a:spAutoFit/>
          </a:bodyPr>
          <a:lstStyle/>
          <a:p>
            <a:pPr algn="ctr"/>
            <a:r>
              <a:rPr lang="en-US" sz="2000" b="1" dirty="0">
                <a:solidFill>
                  <a:srgbClr val="E5BA05"/>
                </a:solidFill>
              </a:rPr>
              <a:t>m/s</a:t>
            </a:r>
          </a:p>
        </p:txBody>
      </p:sp>
      <p:sp>
        <p:nvSpPr>
          <p:cNvPr id="22" name="TextBox 21">
            <a:extLst>
              <a:ext uri="{FF2B5EF4-FFF2-40B4-BE49-F238E27FC236}">
                <a16:creationId xmlns:a16="http://schemas.microsoft.com/office/drawing/2014/main" id="{DCA3970E-98B5-4CFB-AE7B-57375830F9FC}"/>
              </a:ext>
            </a:extLst>
          </p:cNvPr>
          <p:cNvSpPr txBox="1"/>
          <p:nvPr/>
        </p:nvSpPr>
        <p:spPr>
          <a:xfrm>
            <a:off x="2401170" y="5201181"/>
            <a:ext cx="1126390" cy="400110"/>
          </a:xfrm>
          <a:prstGeom prst="rect">
            <a:avLst/>
          </a:prstGeom>
          <a:noFill/>
        </p:spPr>
        <p:txBody>
          <a:bodyPr wrap="square" rtlCol="0">
            <a:spAutoFit/>
          </a:bodyPr>
          <a:lstStyle/>
          <a:p>
            <a:pPr algn="ctr"/>
            <a:r>
              <a:rPr lang="en-US" sz="2000" b="1" dirty="0">
                <a:solidFill>
                  <a:srgbClr val="E5BA05"/>
                </a:solidFill>
              </a:rPr>
              <a:t>170</a:t>
            </a:r>
          </a:p>
        </p:txBody>
      </p:sp>
      <p:sp>
        <p:nvSpPr>
          <p:cNvPr id="23" name="TextBox 22">
            <a:extLst>
              <a:ext uri="{FF2B5EF4-FFF2-40B4-BE49-F238E27FC236}">
                <a16:creationId xmlns:a16="http://schemas.microsoft.com/office/drawing/2014/main" id="{965CE721-EC84-4D19-AB79-004EF0FC37F9}"/>
              </a:ext>
            </a:extLst>
          </p:cNvPr>
          <p:cNvSpPr txBox="1"/>
          <p:nvPr/>
        </p:nvSpPr>
        <p:spPr>
          <a:xfrm>
            <a:off x="3717914" y="5179877"/>
            <a:ext cx="1126390" cy="400110"/>
          </a:xfrm>
          <a:prstGeom prst="rect">
            <a:avLst/>
          </a:prstGeom>
          <a:noFill/>
        </p:spPr>
        <p:txBody>
          <a:bodyPr wrap="square" rtlCol="0">
            <a:spAutoFit/>
          </a:bodyPr>
          <a:lstStyle/>
          <a:p>
            <a:pPr algn="ctr"/>
            <a:r>
              <a:rPr lang="en-US" sz="2000" b="1" dirty="0">
                <a:solidFill>
                  <a:srgbClr val="E5BA05"/>
                </a:solidFill>
              </a:rPr>
              <a:t>%</a:t>
            </a:r>
          </a:p>
        </p:txBody>
      </p:sp>
      <p:sp>
        <p:nvSpPr>
          <p:cNvPr id="24" name="TextBox 23">
            <a:extLst>
              <a:ext uri="{FF2B5EF4-FFF2-40B4-BE49-F238E27FC236}">
                <a16:creationId xmlns:a16="http://schemas.microsoft.com/office/drawing/2014/main" id="{FFF42237-74A3-4131-9EF6-DEE627D6FC52}"/>
              </a:ext>
            </a:extLst>
          </p:cNvPr>
          <p:cNvSpPr txBox="1"/>
          <p:nvPr/>
        </p:nvSpPr>
        <p:spPr>
          <a:xfrm>
            <a:off x="2401170" y="3063240"/>
            <a:ext cx="1126390" cy="400110"/>
          </a:xfrm>
          <a:prstGeom prst="rect">
            <a:avLst/>
          </a:prstGeom>
          <a:noFill/>
        </p:spPr>
        <p:txBody>
          <a:bodyPr wrap="square" rtlCol="0">
            <a:spAutoFit/>
          </a:bodyPr>
          <a:lstStyle/>
          <a:p>
            <a:pPr algn="ctr"/>
            <a:r>
              <a:rPr lang="en-US" sz="2000" b="1" dirty="0">
                <a:solidFill>
                  <a:srgbClr val="E5BA05"/>
                </a:solidFill>
              </a:rPr>
              <a:t>26.968</a:t>
            </a:r>
          </a:p>
        </p:txBody>
      </p:sp>
    </p:spTree>
    <p:extLst>
      <p:ext uri="{BB962C8B-B14F-4D97-AF65-F5344CB8AC3E}">
        <p14:creationId xmlns:p14="http://schemas.microsoft.com/office/powerpoint/2010/main" val="2168170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3D8B2-CF94-4990-C7EC-0036ED2FC30B}"/>
              </a:ext>
            </a:extLst>
          </p:cNvPr>
          <p:cNvSpPr>
            <a:spLocks noGrp="1"/>
          </p:cNvSpPr>
          <p:nvPr>
            <p:ph type="title"/>
          </p:nvPr>
        </p:nvSpPr>
        <p:spPr>
          <a:xfrm>
            <a:off x="913795" y="188259"/>
            <a:ext cx="10353762" cy="1391791"/>
          </a:xfrm>
        </p:spPr>
        <p:txBody>
          <a:bodyPr>
            <a:normAutofit/>
          </a:bodyPr>
          <a:lstStyle/>
          <a:p>
            <a:r>
              <a:rPr lang="en-US" b="1" dirty="0">
                <a:solidFill>
                  <a:schemeClr val="tx1"/>
                </a:solidFill>
              </a:rPr>
              <a:t>CONCLUSION</a:t>
            </a:r>
            <a:br>
              <a:rPr lang="en-US" b="1" dirty="0">
                <a:solidFill>
                  <a:schemeClr val="tx1"/>
                </a:solidFill>
              </a:rPr>
            </a:br>
            <a:r>
              <a:rPr lang="en-US" sz="2000" b="1" dirty="0">
                <a:solidFill>
                  <a:schemeClr val="tx1"/>
                </a:solidFill>
              </a:rPr>
              <a:t>FREE-FALL MOTION</a:t>
            </a:r>
          </a:p>
        </p:txBody>
      </p:sp>
      <p:sp>
        <p:nvSpPr>
          <p:cNvPr id="3" name="Content Placeholder 2">
            <a:extLst>
              <a:ext uri="{FF2B5EF4-FFF2-40B4-BE49-F238E27FC236}">
                <a16:creationId xmlns:a16="http://schemas.microsoft.com/office/drawing/2014/main" id="{DE0E3101-AF10-76CE-0A88-E14FC95C3E3B}"/>
              </a:ext>
            </a:extLst>
          </p:cNvPr>
          <p:cNvSpPr>
            <a:spLocks noGrp="1"/>
          </p:cNvSpPr>
          <p:nvPr>
            <p:ph idx="1"/>
          </p:nvPr>
        </p:nvSpPr>
        <p:spPr/>
        <p:txBody>
          <a:bodyPr/>
          <a:lstStyle/>
          <a:p>
            <a:pPr lvl="0"/>
            <a:r>
              <a:rPr lang="en-US" dirty="0"/>
              <a:t>Discuss the results and comment on the source of errors. </a:t>
            </a:r>
          </a:p>
          <a:p>
            <a:pPr lvl="1"/>
            <a:r>
              <a:rPr lang="en-US" dirty="0"/>
              <a:t>Answer: </a:t>
            </a:r>
          </a:p>
          <a:p>
            <a:pPr marL="457200" lvl="1" indent="0">
              <a:buNone/>
            </a:pPr>
            <a:r>
              <a:rPr lang="en-US" dirty="0">
                <a:solidFill>
                  <a:srgbClr val="E5BA05"/>
                </a:solidFill>
              </a:rPr>
              <a:t>I had to try several different drops to be able to have a plot that was correct. Even then I had to remove two points.</a:t>
            </a:r>
          </a:p>
          <a:p>
            <a:pPr lvl="0"/>
            <a:r>
              <a:rPr lang="en-US" dirty="0"/>
              <a:t>How much variation is there from trial to trial? What does this indicate about the uncertainty of the result?</a:t>
            </a:r>
          </a:p>
          <a:p>
            <a:pPr lvl="1"/>
            <a:r>
              <a:rPr lang="en-US" dirty="0"/>
              <a:t>Answer: </a:t>
            </a:r>
          </a:p>
          <a:p>
            <a:pPr lvl="1"/>
            <a:r>
              <a:rPr lang="en-US" dirty="0">
                <a:solidFill>
                  <a:srgbClr val="E5BA05"/>
                </a:solidFill>
              </a:rPr>
              <a:t>I didn’t have much difference in the results when I was able to finally get everything set up and executed correctly.</a:t>
            </a:r>
          </a:p>
          <a:p>
            <a:pPr marL="36900" indent="0">
              <a:buNone/>
            </a:pPr>
            <a:endParaRPr lang="en-US" dirty="0"/>
          </a:p>
        </p:txBody>
      </p:sp>
    </p:spTree>
    <p:extLst>
      <p:ext uri="{BB962C8B-B14F-4D97-AF65-F5344CB8AC3E}">
        <p14:creationId xmlns:p14="http://schemas.microsoft.com/office/powerpoint/2010/main" val="1667951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ind farm at twilight">
            <a:extLst>
              <a:ext uri="{FF2B5EF4-FFF2-40B4-BE49-F238E27FC236}">
                <a16:creationId xmlns:a16="http://schemas.microsoft.com/office/drawing/2014/main" id="{E4B6703B-5164-6C7D-73F8-97617FAC7D3E}"/>
              </a:ext>
            </a:extLst>
          </p:cNvPr>
          <p:cNvPicPr>
            <a:picLocks noChangeAspect="1"/>
          </p:cNvPicPr>
          <p:nvPr/>
        </p:nvPicPr>
        <p:blipFill rotWithShape="1">
          <a:blip r:embed="rId2">
            <a:alphaModFix amt="25000"/>
          </a:blip>
          <a:srcRect t="13462"/>
          <a:stretch/>
        </p:blipFill>
        <p:spPr>
          <a:xfrm>
            <a:off x="-5314" y="10"/>
            <a:ext cx="12191980" cy="6857990"/>
          </a:xfrm>
          <a:prstGeom prst="rect">
            <a:avLst/>
          </a:prstGeom>
        </p:spPr>
      </p:pic>
      <p:sp>
        <p:nvSpPr>
          <p:cNvPr id="2" name="Title 1">
            <a:extLst>
              <a:ext uri="{FF2B5EF4-FFF2-40B4-BE49-F238E27FC236}">
                <a16:creationId xmlns:a16="http://schemas.microsoft.com/office/drawing/2014/main" id="{F1D5D373-B8B4-76F6-E16F-D5CBEA45BA1E}"/>
              </a:ext>
            </a:extLst>
          </p:cNvPr>
          <p:cNvSpPr>
            <a:spLocks noGrp="1"/>
          </p:cNvSpPr>
          <p:nvPr>
            <p:ph type="title"/>
          </p:nvPr>
        </p:nvSpPr>
        <p:spPr>
          <a:xfrm>
            <a:off x="913795" y="1247224"/>
            <a:ext cx="10353762" cy="970450"/>
          </a:xfrm>
        </p:spPr>
        <p:txBody>
          <a:bodyPr>
            <a:normAutofit/>
          </a:bodyPr>
          <a:lstStyle/>
          <a:p>
            <a:r>
              <a:rPr lang="en-US" sz="5400" b="1" dirty="0"/>
              <a:t>CONSERVATION OF ENERGY</a:t>
            </a:r>
          </a:p>
        </p:txBody>
      </p:sp>
      <p:sp>
        <p:nvSpPr>
          <p:cNvPr id="3" name="Content Placeholder 2">
            <a:extLst>
              <a:ext uri="{FF2B5EF4-FFF2-40B4-BE49-F238E27FC236}">
                <a16:creationId xmlns:a16="http://schemas.microsoft.com/office/drawing/2014/main" id="{07B81389-AA62-22F7-1676-328FD521B4B3}"/>
              </a:ext>
            </a:extLst>
          </p:cNvPr>
          <p:cNvSpPr>
            <a:spLocks noGrp="1"/>
          </p:cNvSpPr>
          <p:nvPr>
            <p:ph idx="1"/>
          </p:nvPr>
        </p:nvSpPr>
        <p:spPr>
          <a:xfrm>
            <a:off x="913795" y="1732449"/>
            <a:ext cx="10353762" cy="4058751"/>
          </a:xfrm>
        </p:spPr>
        <p:txBody>
          <a:bodyPr anchor="ctr">
            <a:normAutofit/>
          </a:bodyPr>
          <a:lstStyle/>
          <a:p>
            <a:pPr>
              <a:buClr>
                <a:srgbClr val="FDCB7E"/>
              </a:buClr>
            </a:pPr>
            <a:r>
              <a:rPr lang="en-US" dirty="0">
                <a:solidFill>
                  <a:srgbClr val="E5BA05"/>
                </a:solidFill>
              </a:rPr>
              <a:t>The data gathered from the free-fall experiment is used to observe the transformation of potential energy into kinetic energy. The total mechanical energy gives you understanding into the conservation of energy.</a:t>
            </a:r>
          </a:p>
        </p:txBody>
      </p:sp>
    </p:spTree>
    <p:extLst>
      <p:ext uri="{BB962C8B-B14F-4D97-AF65-F5344CB8AC3E}">
        <p14:creationId xmlns:p14="http://schemas.microsoft.com/office/powerpoint/2010/main" val="1342987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B89D3-52DD-CE3F-0DA1-1EE8572FD694}"/>
              </a:ext>
            </a:extLst>
          </p:cNvPr>
          <p:cNvSpPr>
            <a:spLocks noGrp="1"/>
          </p:cNvSpPr>
          <p:nvPr>
            <p:ph type="title"/>
          </p:nvPr>
        </p:nvSpPr>
        <p:spPr>
          <a:xfrm>
            <a:off x="913795" y="228600"/>
            <a:ext cx="10353762" cy="1351450"/>
          </a:xfrm>
        </p:spPr>
        <p:txBody>
          <a:bodyPr>
            <a:normAutofit/>
          </a:bodyPr>
          <a:lstStyle/>
          <a:p>
            <a:pPr>
              <a:lnSpc>
                <a:spcPct val="90000"/>
              </a:lnSpc>
            </a:pPr>
            <a:r>
              <a:rPr lang="en-US" b="1" dirty="0"/>
              <a:t>EXCEL TABLE</a:t>
            </a:r>
            <a:br>
              <a:rPr lang="en-US" sz="3100" b="1" dirty="0"/>
            </a:br>
            <a:r>
              <a:rPr lang="en-US" sz="2200" b="1" dirty="0"/>
              <a:t>CONSERVATION OF ENERGY</a:t>
            </a:r>
          </a:p>
        </p:txBody>
      </p:sp>
      <p:sp>
        <p:nvSpPr>
          <p:cNvPr id="3" name="Content Placeholder 2">
            <a:extLst>
              <a:ext uri="{FF2B5EF4-FFF2-40B4-BE49-F238E27FC236}">
                <a16:creationId xmlns:a16="http://schemas.microsoft.com/office/drawing/2014/main" id="{D84E9BC5-25B8-3B45-822B-7C3DDA0FC148}"/>
              </a:ext>
            </a:extLst>
          </p:cNvPr>
          <p:cNvSpPr>
            <a:spLocks noGrp="1"/>
          </p:cNvSpPr>
          <p:nvPr>
            <p:ph idx="1"/>
          </p:nvPr>
        </p:nvSpPr>
        <p:spPr>
          <a:xfrm>
            <a:off x="913795" y="1732449"/>
            <a:ext cx="5546272" cy="4058751"/>
          </a:xfrm>
        </p:spPr>
        <p:txBody>
          <a:bodyPr anchor="ctr">
            <a:normAutofit/>
          </a:bodyPr>
          <a:lstStyle/>
          <a:p>
            <a:pPr>
              <a:buClr>
                <a:srgbClr val="F2940E"/>
              </a:buClr>
            </a:pPr>
            <a:r>
              <a:rPr lang="en-US" dirty="0">
                <a:solidFill>
                  <a:srgbClr val="E5BA05"/>
                </a:solidFill>
              </a:rPr>
              <a:t>Excel table for a single trial showing the fall distance in centimeters and meters as a function of time with the values generated for kinetic energy K, potential energy U, and total mechanical energy E. </a:t>
            </a:r>
          </a:p>
          <a:p>
            <a:pPr marL="36900" indent="0">
              <a:buClr>
                <a:srgbClr val="F2940E"/>
              </a:buClr>
              <a:buNone/>
            </a:pPr>
            <a:endParaRPr lang="en-US" dirty="0"/>
          </a:p>
          <a:p>
            <a:pPr>
              <a:buClr>
                <a:srgbClr val="F2940E"/>
              </a:buClr>
            </a:pPr>
            <a:endParaRPr lang="en-US" dirty="0"/>
          </a:p>
        </p:txBody>
      </p:sp>
      <p:pic>
        <p:nvPicPr>
          <p:cNvPr id="4" name="Content Placeholder 5">
            <a:extLst>
              <a:ext uri="{FF2B5EF4-FFF2-40B4-BE49-F238E27FC236}">
                <a16:creationId xmlns:a16="http://schemas.microsoft.com/office/drawing/2014/main" id="{DF3B531D-AFE6-A625-9E79-F7EFD289B029}"/>
              </a:ext>
            </a:extLst>
          </p:cNvPr>
          <p:cNvPicPr>
            <a:picLocks noGrp="1" noChangeAspect="1"/>
          </p:cNvPicPr>
          <p:nvPr/>
        </p:nvPicPr>
        <p:blipFill rotWithShape="1">
          <a:blip r:embed="rId3"/>
          <a:srcRect l="45852" t="25133" r="40409" b="14029"/>
          <a:stretch/>
        </p:blipFill>
        <p:spPr>
          <a:xfrm>
            <a:off x="7401277" y="1584410"/>
            <a:ext cx="3766620" cy="5044990"/>
          </a:xfrm>
          <a:prstGeom prst="rect">
            <a:avLst/>
          </a:prstGeom>
        </p:spPr>
      </p:pic>
    </p:spTree>
    <p:extLst>
      <p:ext uri="{BB962C8B-B14F-4D97-AF65-F5344CB8AC3E}">
        <p14:creationId xmlns:p14="http://schemas.microsoft.com/office/powerpoint/2010/main" val="1276276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18DA-3D2C-9CC9-489B-C0004B03F021}"/>
              </a:ext>
            </a:extLst>
          </p:cNvPr>
          <p:cNvSpPr>
            <a:spLocks noGrp="1"/>
          </p:cNvSpPr>
          <p:nvPr>
            <p:ph type="title"/>
          </p:nvPr>
        </p:nvSpPr>
        <p:spPr>
          <a:xfrm>
            <a:off x="633742" y="196093"/>
            <a:ext cx="10301987" cy="1622995"/>
          </a:xfrm>
        </p:spPr>
        <p:txBody>
          <a:bodyPr vert="horz" lIns="91440" tIns="45720" rIns="91440" bIns="45720" rtlCol="0" anchor="ctr">
            <a:normAutofit/>
          </a:bodyPr>
          <a:lstStyle/>
          <a:p>
            <a:r>
              <a:rPr lang="en-US" sz="4800" b="1" dirty="0"/>
              <a:t>EXCEL GRAPH</a:t>
            </a:r>
            <a:br>
              <a:rPr lang="en-US" sz="2800" b="1" dirty="0"/>
            </a:br>
            <a:r>
              <a:rPr lang="en-US" sz="2000" b="1" dirty="0"/>
              <a:t>CONSERVATION OF ENERGY</a:t>
            </a:r>
          </a:p>
        </p:txBody>
      </p:sp>
      <p:sp>
        <p:nvSpPr>
          <p:cNvPr id="6" name="TextBox 5">
            <a:extLst>
              <a:ext uri="{FF2B5EF4-FFF2-40B4-BE49-F238E27FC236}">
                <a16:creationId xmlns:a16="http://schemas.microsoft.com/office/drawing/2014/main" id="{4B799EBD-C4A2-E88B-29B0-3963FEE66718}"/>
              </a:ext>
            </a:extLst>
          </p:cNvPr>
          <p:cNvSpPr txBox="1"/>
          <p:nvPr/>
        </p:nvSpPr>
        <p:spPr>
          <a:xfrm>
            <a:off x="2752987" y="5452419"/>
            <a:ext cx="6889687" cy="1209488"/>
          </a:xfrm>
          <a:prstGeom prst="rect">
            <a:avLst/>
          </a:prstGeom>
        </p:spPr>
        <p:txBody>
          <a:bodyPr vert="horz" lIns="91440" tIns="45720" rIns="91440" bIns="45720" rtlCol="0" anchor="ctr">
            <a:normAutofit/>
          </a:bodyPr>
          <a:lstStyle/>
          <a:p>
            <a:pPr marL="285750" indent="-285750">
              <a:spcBef>
                <a:spcPct val="20000"/>
              </a:spcBef>
              <a:spcAft>
                <a:spcPts val="600"/>
              </a:spcAft>
              <a:buClr>
                <a:srgbClr val="F2940E"/>
              </a:buClr>
              <a:buSzPct val="70000"/>
              <a:buFont typeface="Wingdings" panose="05000000000000000000" pitchFamily="2" charset="2"/>
              <a:buChar char="v"/>
            </a:pPr>
            <a:r>
              <a:rPr lang="en-US" dirty="0">
                <a:ln>
                  <a:solidFill>
                    <a:schemeClr val="bg1">
                      <a:lumMod val="75000"/>
                      <a:lumOff val="25000"/>
                      <a:alpha val="10000"/>
                    </a:schemeClr>
                  </a:solidFill>
                </a:ln>
                <a:solidFill>
                  <a:srgbClr val="E5BA05"/>
                </a:solidFill>
                <a:effectLst>
                  <a:outerShdw blurRad="9525" dist="25400" dir="14640000" algn="tl" rotWithShape="0">
                    <a:schemeClr val="bg1">
                      <a:alpha val="30000"/>
                    </a:schemeClr>
                  </a:outerShdw>
                </a:effectLst>
              </a:rPr>
              <a:t>Excel graph for a single trial showing the plots of the kinetic energy K, potential energy U, and total mechanical energy E as a function of time</a:t>
            </a:r>
            <a:r>
              <a:rPr lang="en-US" sz="1600" dirty="0">
                <a:ln>
                  <a:solidFill>
                    <a:schemeClr val="bg1">
                      <a:lumMod val="75000"/>
                      <a:lumOff val="25000"/>
                      <a:alpha val="10000"/>
                    </a:schemeClr>
                  </a:solidFill>
                </a:ln>
                <a:solidFill>
                  <a:srgbClr val="E5BA05"/>
                </a:solidFill>
                <a:effectLst>
                  <a:outerShdw blurRad="9525" dist="25400" dir="14640000" algn="tl" rotWithShape="0">
                    <a:schemeClr val="bg1">
                      <a:alpha val="30000"/>
                    </a:schemeClr>
                  </a:outerShdw>
                </a:effectLst>
              </a:rPr>
              <a:t>. </a:t>
            </a:r>
          </a:p>
        </p:txBody>
      </p:sp>
      <p:pic>
        <p:nvPicPr>
          <p:cNvPr id="4" name="Content Placeholder 5">
            <a:extLst>
              <a:ext uri="{FF2B5EF4-FFF2-40B4-BE49-F238E27FC236}">
                <a16:creationId xmlns:a16="http://schemas.microsoft.com/office/drawing/2014/main" id="{20269880-B593-C635-F329-EAEC5277627E}"/>
              </a:ext>
            </a:extLst>
          </p:cNvPr>
          <p:cNvPicPr>
            <a:picLocks noGrp="1" noChangeAspect="1"/>
          </p:cNvPicPr>
          <p:nvPr>
            <p:ph idx="1"/>
          </p:nvPr>
        </p:nvPicPr>
        <p:blipFill rotWithShape="1">
          <a:blip r:embed="rId3"/>
          <a:srcRect l="61133" t="33854" r="20227" b="33941"/>
          <a:stretch/>
        </p:blipFill>
        <p:spPr>
          <a:xfrm>
            <a:off x="2489744" y="1682852"/>
            <a:ext cx="7212512" cy="3769567"/>
          </a:xfrm>
          <a:prstGeom prst="rect">
            <a:avLst/>
          </a:prstGeom>
        </p:spPr>
      </p:pic>
    </p:spTree>
    <p:extLst>
      <p:ext uri="{BB962C8B-B14F-4D97-AF65-F5344CB8AC3E}">
        <p14:creationId xmlns:p14="http://schemas.microsoft.com/office/powerpoint/2010/main" val="2471874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fontScale="90000"/>
          </a:bodyPr>
          <a:lstStyle/>
          <a:p>
            <a:r>
              <a:rPr lang="en-US" sz="4900" b="1" dirty="0"/>
              <a:t>DATA ANALYSIS</a:t>
            </a:r>
            <a:br>
              <a:rPr lang="en-US" b="1" dirty="0"/>
            </a:br>
            <a:r>
              <a:rPr lang="en-US" sz="2200" b="1" dirty="0"/>
              <a:t>CONSERVATION OF ENERGY</a:t>
            </a:r>
          </a:p>
        </p:txBody>
      </p:sp>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a:xfrm>
            <a:off x="838200" y="1690688"/>
            <a:ext cx="10515600" cy="5018119"/>
          </a:xfrm>
        </p:spPr>
        <p:txBody>
          <a:bodyPr/>
          <a:lstStyle/>
          <a:p>
            <a:r>
              <a:rPr lang="en-US" dirty="0">
                <a:solidFill>
                  <a:srgbClr val="E5BA05"/>
                </a:solidFill>
              </a:rPr>
              <a:t>Theoretical value of final velocity  </a:t>
            </a:r>
          </a:p>
          <a:p>
            <a:pPr marL="0" indent="0">
              <a:buNone/>
            </a:pPr>
            <a:endParaRPr lang="en-US" dirty="0"/>
          </a:p>
          <a:p>
            <a:pPr marL="0" indent="0">
              <a:buNone/>
            </a:pPr>
            <a:endParaRPr lang="en-US" sz="500" dirty="0"/>
          </a:p>
          <a:p>
            <a:endParaRPr lang="en-US" dirty="0"/>
          </a:p>
          <a:p>
            <a:endParaRPr lang="en-US" dirty="0"/>
          </a:p>
          <a:p>
            <a:r>
              <a:rPr lang="en-US" dirty="0">
                <a:solidFill>
                  <a:srgbClr val="E5BA05"/>
                </a:solidFill>
              </a:rPr>
              <a:t>Final velocity from experimental data (or largest velocity) </a:t>
            </a:r>
          </a:p>
          <a:p>
            <a:pPr marL="0" indent="0">
              <a:buNone/>
            </a:pPr>
            <a:endParaRPr lang="en-US" sz="3600" dirty="0"/>
          </a:p>
          <a:p>
            <a:r>
              <a:rPr lang="en-US" dirty="0">
                <a:solidFill>
                  <a:srgbClr val="E5BA05"/>
                </a:solidFill>
              </a:rPr>
              <a:t>Percent difference</a:t>
            </a: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9E9C1325-020B-4670-B3DB-1D82E88B0052}"/>
                  </a:ext>
                </a:extLst>
              </p:cNvPr>
              <p:cNvSpPr/>
              <p:nvPr/>
            </p:nvSpPr>
            <p:spPr>
              <a:xfrm>
                <a:off x="1279137" y="5022892"/>
                <a:ext cx="5180649" cy="74834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dirty="0"/>
              </a:p>
            </p:txBody>
          </p:sp>
        </mc:Choice>
        <mc:Fallback>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279137" y="5022892"/>
                <a:ext cx="5180649" cy="7483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90A75D6-419B-4E79-B229-7734B2A239E0}"/>
                  </a:ext>
                </a:extLst>
              </p:cNvPr>
              <p:cNvSpPr/>
              <p:nvPr/>
            </p:nvSpPr>
            <p:spPr>
              <a:xfrm>
                <a:off x="1279137" y="3930129"/>
                <a:ext cx="1624419" cy="390748"/>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oMath>
                </a14:m>
                <a:r>
                  <a:rPr lang="en-US" dirty="0"/>
                  <a:t> =</a:t>
                </a:r>
              </a:p>
            </p:txBody>
          </p:sp>
        </mc:Choice>
        <mc:Fallback xmlns="">
          <p:sp>
            <p:nvSpPr>
              <p:cNvPr id="6" name="Rectangle 5">
                <a:extLst>
                  <a:ext uri="{FF2B5EF4-FFF2-40B4-BE49-F238E27FC236}">
                    <a16:creationId xmlns:a16="http://schemas.microsoft.com/office/drawing/2014/main" id="{890A75D6-419B-4E79-B229-7734B2A239E0}"/>
                  </a:ext>
                </a:extLst>
              </p:cNvPr>
              <p:cNvSpPr>
                <a:spLocks noRot="1" noChangeAspect="1" noMove="1" noResize="1" noEditPoints="1" noAdjustHandles="1" noChangeArrowheads="1" noChangeShapeType="1" noTextEdit="1"/>
              </p:cNvSpPr>
              <p:nvPr/>
            </p:nvSpPr>
            <p:spPr>
              <a:xfrm>
                <a:off x="1279137" y="3930129"/>
                <a:ext cx="1624419" cy="390748"/>
              </a:xfrm>
              <a:prstGeom prst="rect">
                <a:avLst/>
              </a:prstGeom>
              <a:blipFill>
                <a:blip r:embed="rId3"/>
                <a:stretch>
                  <a:fillRect t="-7813" r="-2632" b="-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0864748-D737-4CCE-9C5C-463F71534E26}"/>
                  </a:ext>
                </a:extLst>
              </p:cNvPr>
              <p:cNvSpPr/>
              <p:nvPr/>
            </p:nvSpPr>
            <p:spPr>
              <a:xfrm>
                <a:off x="1336889" y="2800721"/>
                <a:ext cx="1625958" cy="434734"/>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r>
                          <a:rPr lang="en-US" i="0">
                            <a:latin typeface="Cambria Math" panose="02040503050406030204" pitchFamily="18" charset="0"/>
                          </a:rPr>
                          <m:t>2</m:t>
                        </m:r>
                        <m:r>
                          <a:rPr lang="en-US" i="1">
                            <a:latin typeface="Cambria Math" panose="02040503050406030204" pitchFamily="18" charset="0"/>
                          </a:rPr>
                          <m:t>𝑔h</m:t>
                        </m:r>
                      </m:e>
                    </m:rad>
                    <m:r>
                      <a:rPr lang="en-US" b="0" i="1" smtClean="0">
                        <a:latin typeface="Cambria Math" panose="02040503050406030204" pitchFamily="18" charset="0"/>
                      </a:rPr>
                      <m:t>=</m:t>
                    </m:r>
                  </m:oMath>
                </a14:m>
                <a:r>
                  <a:rPr lang="en-US" dirty="0"/>
                  <a:t> </a:t>
                </a:r>
              </a:p>
            </p:txBody>
          </p:sp>
        </mc:Choice>
        <mc:Fallback xmlns="">
          <p:sp>
            <p:nvSpPr>
              <p:cNvPr id="7" name="Rectangle 6">
                <a:extLst>
                  <a:ext uri="{FF2B5EF4-FFF2-40B4-BE49-F238E27FC236}">
                    <a16:creationId xmlns:a16="http://schemas.microsoft.com/office/drawing/2014/main" id="{60864748-D737-4CCE-9C5C-463F71534E26}"/>
                  </a:ext>
                </a:extLst>
              </p:cNvPr>
              <p:cNvSpPr>
                <a:spLocks noRot="1" noChangeAspect="1" noMove="1" noResize="1" noEditPoints="1" noAdjustHandles="1" noChangeArrowheads="1" noChangeShapeType="1" noTextEdit="1"/>
              </p:cNvSpPr>
              <p:nvPr/>
            </p:nvSpPr>
            <p:spPr>
              <a:xfrm>
                <a:off x="1336889" y="2800721"/>
                <a:ext cx="1625958" cy="434734"/>
              </a:xfrm>
              <a:prstGeom prst="rect">
                <a:avLst/>
              </a:prstGeom>
              <a:blipFill>
                <a:blip r:embed="rId4"/>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7658741-26B8-4935-8317-187655D1EEA4}"/>
                  </a:ext>
                </a:extLst>
              </p:cNvPr>
              <p:cNvSpPr/>
              <p:nvPr/>
            </p:nvSpPr>
            <p:spPr>
              <a:xfrm>
                <a:off x="1336889" y="2202943"/>
                <a:ext cx="2407390" cy="39158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𝑓𝑖𝑛𝑎𝑙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𝑖𝑛𝑖𝑡𝑖𝑎𝑙</m:t>
                        </m:r>
                      </m:sub>
                    </m:sSub>
                    <m:r>
                      <a:rPr lang="en-US" b="0" i="1" smtClean="0">
                        <a:latin typeface="Cambria Math" panose="02040503050406030204" pitchFamily="18" charset="0"/>
                      </a:rPr>
                      <m:t>=</m:t>
                    </m:r>
                  </m:oMath>
                </a14:m>
                <a:r>
                  <a:rPr lang="en-US" dirty="0"/>
                  <a:t> </a:t>
                </a:r>
              </a:p>
            </p:txBody>
          </p:sp>
        </mc:Choice>
        <mc:Fallback xmlns="">
          <p:sp>
            <p:nvSpPr>
              <p:cNvPr id="8" name="Rectangle 7">
                <a:extLst>
                  <a:ext uri="{FF2B5EF4-FFF2-40B4-BE49-F238E27FC236}">
                    <a16:creationId xmlns:a16="http://schemas.microsoft.com/office/drawing/2014/main" id="{67658741-26B8-4935-8317-187655D1EEA4}"/>
                  </a:ext>
                </a:extLst>
              </p:cNvPr>
              <p:cNvSpPr>
                <a:spLocks noRot="1" noChangeAspect="1" noMove="1" noResize="1" noEditPoints="1" noAdjustHandles="1" noChangeArrowheads="1" noChangeShapeType="1" noTextEdit="1"/>
              </p:cNvSpPr>
              <p:nvPr/>
            </p:nvSpPr>
            <p:spPr>
              <a:xfrm>
                <a:off x="1336889" y="2202943"/>
                <a:ext cx="2407390" cy="391582"/>
              </a:xfrm>
              <a:prstGeom prst="rect">
                <a:avLst/>
              </a:prstGeom>
              <a:blipFill>
                <a:blip r:embed="rId5"/>
                <a:stretch>
                  <a:fillRect b="-923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5332372-6726-4A1F-8736-7D024F710DFF}"/>
              </a:ext>
            </a:extLst>
          </p:cNvPr>
          <p:cNvPicPr>
            <a:picLocks noChangeAspect="1"/>
          </p:cNvPicPr>
          <p:nvPr/>
        </p:nvPicPr>
        <p:blipFill rotWithShape="1">
          <a:blip r:embed="rId6"/>
          <a:srcRect l="24600" b="3272"/>
          <a:stretch/>
        </p:blipFill>
        <p:spPr>
          <a:xfrm>
            <a:off x="2870343" y="4000932"/>
            <a:ext cx="2570672" cy="530689"/>
          </a:xfrm>
          <a:prstGeom prst="rect">
            <a:avLst/>
          </a:prstGeom>
        </p:spPr>
      </p:pic>
      <p:sp>
        <p:nvSpPr>
          <p:cNvPr id="10" name="TextBox 9">
            <a:extLst>
              <a:ext uri="{FF2B5EF4-FFF2-40B4-BE49-F238E27FC236}">
                <a16:creationId xmlns:a16="http://schemas.microsoft.com/office/drawing/2014/main" id="{975D1457-CD39-4DD6-9894-D67C93EC8728}"/>
              </a:ext>
            </a:extLst>
          </p:cNvPr>
          <p:cNvSpPr txBox="1"/>
          <p:nvPr/>
        </p:nvSpPr>
        <p:spPr>
          <a:xfrm>
            <a:off x="2915437" y="3952169"/>
            <a:ext cx="1126390" cy="365760"/>
          </a:xfrm>
          <a:prstGeom prst="rect">
            <a:avLst/>
          </a:prstGeom>
          <a:noFill/>
        </p:spPr>
        <p:txBody>
          <a:bodyPr wrap="square" rtlCol="0">
            <a:spAutoFit/>
          </a:bodyPr>
          <a:lstStyle/>
          <a:p>
            <a:pPr algn="ctr"/>
            <a:r>
              <a:rPr lang="en-US" dirty="0">
                <a:solidFill>
                  <a:srgbClr val="E5BA05"/>
                </a:solidFill>
              </a:rPr>
              <a:t>4.84 </a:t>
            </a:r>
          </a:p>
        </p:txBody>
      </p:sp>
      <p:sp>
        <p:nvSpPr>
          <p:cNvPr id="11" name="TextBox 10">
            <a:extLst>
              <a:ext uri="{FF2B5EF4-FFF2-40B4-BE49-F238E27FC236}">
                <a16:creationId xmlns:a16="http://schemas.microsoft.com/office/drawing/2014/main" id="{D73FDE34-835F-4593-98E2-50DF8F309F4F}"/>
              </a:ext>
            </a:extLst>
          </p:cNvPr>
          <p:cNvSpPr txBox="1"/>
          <p:nvPr/>
        </p:nvSpPr>
        <p:spPr>
          <a:xfrm>
            <a:off x="4232181" y="3930865"/>
            <a:ext cx="1126390" cy="365760"/>
          </a:xfrm>
          <a:prstGeom prst="rect">
            <a:avLst/>
          </a:prstGeom>
          <a:noFill/>
        </p:spPr>
        <p:txBody>
          <a:bodyPr wrap="square" rtlCol="0">
            <a:spAutoFit/>
          </a:bodyPr>
          <a:lstStyle/>
          <a:p>
            <a:pPr algn="ctr"/>
            <a:r>
              <a:rPr lang="en-US" b="1" dirty="0">
                <a:solidFill>
                  <a:srgbClr val="E5BA05"/>
                </a:solidFill>
              </a:rPr>
              <a:t>m/s</a:t>
            </a:r>
          </a:p>
        </p:txBody>
      </p:sp>
      <p:pic>
        <p:nvPicPr>
          <p:cNvPr id="12" name="Picture 11">
            <a:extLst>
              <a:ext uri="{FF2B5EF4-FFF2-40B4-BE49-F238E27FC236}">
                <a16:creationId xmlns:a16="http://schemas.microsoft.com/office/drawing/2014/main" id="{72F1CBBF-EE6F-4A4C-802F-3E94601BF8C3}"/>
              </a:ext>
            </a:extLst>
          </p:cNvPr>
          <p:cNvPicPr>
            <a:picLocks noChangeAspect="1"/>
          </p:cNvPicPr>
          <p:nvPr/>
        </p:nvPicPr>
        <p:blipFill>
          <a:blip r:embed="rId6"/>
          <a:stretch>
            <a:fillRect/>
          </a:stretch>
        </p:blipFill>
        <p:spPr>
          <a:xfrm>
            <a:off x="1258145" y="5841305"/>
            <a:ext cx="3409403" cy="548640"/>
          </a:xfrm>
          <a:prstGeom prst="rect">
            <a:avLst/>
          </a:prstGeom>
        </p:spPr>
      </p:pic>
      <p:sp>
        <p:nvSpPr>
          <p:cNvPr id="13" name="TextBox 12">
            <a:extLst>
              <a:ext uri="{FF2B5EF4-FFF2-40B4-BE49-F238E27FC236}">
                <a16:creationId xmlns:a16="http://schemas.microsoft.com/office/drawing/2014/main" id="{DCD59525-25F1-42F4-8BC0-16546FFDC645}"/>
              </a:ext>
            </a:extLst>
          </p:cNvPr>
          <p:cNvSpPr txBox="1"/>
          <p:nvPr/>
        </p:nvSpPr>
        <p:spPr>
          <a:xfrm>
            <a:off x="2141970" y="5792542"/>
            <a:ext cx="1126390" cy="365760"/>
          </a:xfrm>
          <a:prstGeom prst="rect">
            <a:avLst/>
          </a:prstGeom>
          <a:noFill/>
        </p:spPr>
        <p:txBody>
          <a:bodyPr wrap="square" rtlCol="0">
            <a:spAutoFit/>
          </a:bodyPr>
          <a:lstStyle/>
          <a:p>
            <a:pPr algn="ctr"/>
            <a:r>
              <a:rPr lang="en-US" dirty="0"/>
              <a:t>-</a:t>
            </a:r>
            <a:r>
              <a:rPr lang="en-US" b="1" dirty="0">
                <a:solidFill>
                  <a:srgbClr val="E5BA05"/>
                </a:solidFill>
              </a:rPr>
              <a:t>1630</a:t>
            </a:r>
          </a:p>
        </p:txBody>
      </p:sp>
      <p:sp>
        <p:nvSpPr>
          <p:cNvPr id="14" name="TextBox 13">
            <a:extLst>
              <a:ext uri="{FF2B5EF4-FFF2-40B4-BE49-F238E27FC236}">
                <a16:creationId xmlns:a16="http://schemas.microsoft.com/office/drawing/2014/main" id="{A8261DA1-B755-4643-BC8D-9CDDB4C1ECDB}"/>
              </a:ext>
            </a:extLst>
          </p:cNvPr>
          <p:cNvSpPr txBox="1"/>
          <p:nvPr/>
        </p:nvSpPr>
        <p:spPr>
          <a:xfrm>
            <a:off x="3458714" y="5771238"/>
            <a:ext cx="1126390" cy="365760"/>
          </a:xfrm>
          <a:prstGeom prst="rect">
            <a:avLst/>
          </a:prstGeom>
          <a:noFill/>
        </p:spPr>
        <p:txBody>
          <a:bodyPr wrap="square" rtlCol="0">
            <a:spAutoFit/>
          </a:bodyPr>
          <a:lstStyle/>
          <a:p>
            <a:pPr algn="ctr"/>
            <a:r>
              <a:rPr lang="en-US" b="1" dirty="0">
                <a:solidFill>
                  <a:srgbClr val="E5BA05"/>
                </a:solidFill>
              </a:rPr>
              <a:t>%</a:t>
            </a:r>
          </a:p>
        </p:txBody>
      </p:sp>
      <p:pic>
        <p:nvPicPr>
          <p:cNvPr id="15" name="Picture 14">
            <a:extLst>
              <a:ext uri="{FF2B5EF4-FFF2-40B4-BE49-F238E27FC236}">
                <a16:creationId xmlns:a16="http://schemas.microsoft.com/office/drawing/2014/main" id="{96F74DDA-ECE3-4E75-B1A7-B2A4A80F4DF5}"/>
              </a:ext>
            </a:extLst>
          </p:cNvPr>
          <p:cNvPicPr>
            <a:picLocks noChangeAspect="1"/>
          </p:cNvPicPr>
          <p:nvPr/>
        </p:nvPicPr>
        <p:blipFill rotWithShape="1">
          <a:blip r:embed="rId6"/>
          <a:srcRect l="24600" b="3272"/>
          <a:stretch/>
        </p:blipFill>
        <p:spPr>
          <a:xfrm>
            <a:off x="3569551" y="2270032"/>
            <a:ext cx="2570672" cy="530689"/>
          </a:xfrm>
          <a:prstGeom prst="rect">
            <a:avLst/>
          </a:prstGeom>
        </p:spPr>
      </p:pic>
      <p:sp>
        <p:nvSpPr>
          <p:cNvPr id="17" name="TextBox 16">
            <a:extLst>
              <a:ext uri="{FF2B5EF4-FFF2-40B4-BE49-F238E27FC236}">
                <a16:creationId xmlns:a16="http://schemas.microsoft.com/office/drawing/2014/main" id="{00489C67-AE1F-4875-BBB7-F7FC4C92071A}"/>
              </a:ext>
            </a:extLst>
          </p:cNvPr>
          <p:cNvSpPr txBox="1"/>
          <p:nvPr/>
        </p:nvSpPr>
        <p:spPr>
          <a:xfrm>
            <a:off x="4931389" y="2199965"/>
            <a:ext cx="1126390" cy="365760"/>
          </a:xfrm>
          <a:prstGeom prst="rect">
            <a:avLst/>
          </a:prstGeom>
          <a:noFill/>
        </p:spPr>
        <p:txBody>
          <a:bodyPr wrap="square" rtlCol="0">
            <a:spAutoFit/>
          </a:bodyPr>
          <a:lstStyle/>
          <a:p>
            <a:pPr algn="ctr"/>
            <a:endParaRPr lang="en-US" dirty="0"/>
          </a:p>
        </p:txBody>
      </p:sp>
      <p:pic>
        <p:nvPicPr>
          <p:cNvPr id="18" name="Picture 17">
            <a:extLst>
              <a:ext uri="{FF2B5EF4-FFF2-40B4-BE49-F238E27FC236}">
                <a16:creationId xmlns:a16="http://schemas.microsoft.com/office/drawing/2014/main" id="{4C01A77A-7359-4E99-8A69-7F2A03E01A0A}"/>
              </a:ext>
            </a:extLst>
          </p:cNvPr>
          <p:cNvPicPr>
            <a:picLocks noChangeAspect="1"/>
          </p:cNvPicPr>
          <p:nvPr/>
        </p:nvPicPr>
        <p:blipFill rotWithShape="1">
          <a:blip r:embed="rId6"/>
          <a:srcRect l="24600" b="3272"/>
          <a:stretch/>
        </p:blipFill>
        <p:spPr>
          <a:xfrm>
            <a:off x="2825249" y="2915024"/>
            <a:ext cx="2570672" cy="530689"/>
          </a:xfrm>
          <a:prstGeom prst="rect">
            <a:avLst/>
          </a:prstGeom>
        </p:spPr>
      </p:pic>
      <p:sp>
        <p:nvSpPr>
          <p:cNvPr id="19" name="TextBox 18">
            <a:extLst>
              <a:ext uri="{FF2B5EF4-FFF2-40B4-BE49-F238E27FC236}">
                <a16:creationId xmlns:a16="http://schemas.microsoft.com/office/drawing/2014/main" id="{EF6776EB-E05D-4488-9A81-4EA051DD189E}"/>
              </a:ext>
            </a:extLst>
          </p:cNvPr>
          <p:cNvSpPr txBox="1"/>
          <p:nvPr/>
        </p:nvSpPr>
        <p:spPr>
          <a:xfrm>
            <a:off x="2870343" y="2934841"/>
            <a:ext cx="1126390" cy="365760"/>
          </a:xfrm>
          <a:prstGeom prst="rect">
            <a:avLst/>
          </a:prstGeom>
          <a:noFill/>
        </p:spPr>
        <p:txBody>
          <a:bodyPr wrap="square" rtlCol="0">
            <a:spAutoFit/>
          </a:bodyPr>
          <a:lstStyle/>
          <a:p>
            <a:pPr algn="ctr"/>
            <a:endParaRPr lang="en-US" dirty="0"/>
          </a:p>
        </p:txBody>
      </p:sp>
      <p:sp>
        <p:nvSpPr>
          <p:cNvPr id="20" name="TextBox 19">
            <a:extLst>
              <a:ext uri="{FF2B5EF4-FFF2-40B4-BE49-F238E27FC236}">
                <a16:creationId xmlns:a16="http://schemas.microsoft.com/office/drawing/2014/main" id="{95B83466-7093-49A3-ADBB-14F51D05475F}"/>
              </a:ext>
            </a:extLst>
          </p:cNvPr>
          <p:cNvSpPr txBox="1"/>
          <p:nvPr/>
        </p:nvSpPr>
        <p:spPr>
          <a:xfrm>
            <a:off x="4187087" y="2844957"/>
            <a:ext cx="1126390" cy="365760"/>
          </a:xfrm>
          <a:prstGeom prst="rect">
            <a:avLst/>
          </a:prstGeom>
          <a:noFill/>
        </p:spPr>
        <p:txBody>
          <a:bodyPr wrap="square" rtlCol="0">
            <a:spAutoFit/>
          </a:bodyPr>
          <a:lstStyle/>
          <a:p>
            <a:pPr algn="ctr"/>
            <a:endParaRPr lang="en-US" dirty="0"/>
          </a:p>
        </p:txBody>
      </p:sp>
      <p:sp>
        <p:nvSpPr>
          <p:cNvPr id="21" name="TextBox 20">
            <a:extLst>
              <a:ext uri="{FF2B5EF4-FFF2-40B4-BE49-F238E27FC236}">
                <a16:creationId xmlns:a16="http://schemas.microsoft.com/office/drawing/2014/main" id="{AF3EBA5F-6A1A-4E28-BE4D-CDC25E223C69}"/>
              </a:ext>
            </a:extLst>
          </p:cNvPr>
          <p:cNvSpPr txBox="1"/>
          <p:nvPr/>
        </p:nvSpPr>
        <p:spPr>
          <a:xfrm>
            <a:off x="3614644" y="2239820"/>
            <a:ext cx="2860985" cy="369332"/>
          </a:xfrm>
          <a:prstGeom prst="rect">
            <a:avLst/>
          </a:prstGeom>
          <a:noFill/>
        </p:spPr>
        <p:txBody>
          <a:bodyPr wrap="square" rtlCol="0">
            <a:spAutoFit/>
          </a:bodyPr>
          <a:lstStyle/>
          <a:p>
            <a:pPr algn="ctr"/>
            <a:r>
              <a:rPr lang="en-US" b="1" dirty="0">
                <a:solidFill>
                  <a:srgbClr val="E5BA05"/>
                </a:solidFill>
              </a:rPr>
              <a:t>0.8846 - 0.0005=0.8841 </a:t>
            </a:r>
            <a:r>
              <a:rPr lang="en-US" dirty="0"/>
              <a:t>m</a:t>
            </a:r>
          </a:p>
        </p:txBody>
      </p:sp>
      <p:sp>
        <p:nvSpPr>
          <p:cNvPr id="22" name="TextBox 21">
            <a:extLst>
              <a:ext uri="{FF2B5EF4-FFF2-40B4-BE49-F238E27FC236}">
                <a16:creationId xmlns:a16="http://schemas.microsoft.com/office/drawing/2014/main" id="{F3962FFB-D9F7-4D19-B1AF-DE821792CB35}"/>
              </a:ext>
            </a:extLst>
          </p:cNvPr>
          <p:cNvSpPr txBox="1"/>
          <p:nvPr/>
        </p:nvSpPr>
        <p:spPr>
          <a:xfrm>
            <a:off x="5189219" y="2218516"/>
            <a:ext cx="868559" cy="365760"/>
          </a:xfrm>
          <a:prstGeom prst="rect">
            <a:avLst/>
          </a:prstGeom>
          <a:noFill/>
        </p:spPr>
        <p:txBody>
          <a:bodyPr wrap="square" rtlCol="0">
            <a:spAutoFit/>
          </a:bodyPr>
          <a:lstStyle/>
          <a:p>
            <a:pPr algn="ctr"/>
            <a:endParaRPr lang="en-US" dirty="0"/>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8FC1A585-98A2-0973-89F8-AFE3527A9547}"/>
                  </a:ext>
                </a:extLst>
              </p:cNvPr>
              <p:cNvSpPr txBox="1"/>
              <p:nvPr/>
            </p:nvSpPr>
            <p:spPr>
              <a:xfrm>
                <a:off x="2723887" y="2871923"/>
                <a:ext cx="2933963" cy="3532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1400" b="1" i="1" smtClean="0">
                              <a:solidFill>
                                <a:srgbClr val="E5BA05"/>
                              </a:solidFill>
                              <a:latin typeface="Cambria Math" panose="02040503050406030204" pitchFamily="18" charset="0"/>
                            </a:rPr>
                          </m:ctrlPr>
                        </m:radPr>
                        <m:deg/>
                        <m:e>
                          <m:r>
                            <a:rPr lang="en-US" sz="1400" b="1" i="0">
                              <a:solidFill>
                                <a:srgbClr val="E5BA05"/>
                              </a:solidFill>
                              <a:latin typeface="Cambria Math" panose="02040503050406030204" pitchFamily="18" charset="0"/>
                            </a:rPr>
                            <m:t>𝟐</m:t>
                          </m:r>
                          <m:r>
                            <a:rPr lang="en-US" sz="1400" b="1" i="1" smtClean="0">
                              <a:solidFill>
                                <a:srgbClr val="E5BA05"/>
                              </a:solidFill>
                              <a:latin typeface="Cambria Math" panose="02040503050406030204" pitchFamily="18" charset="0"/>
                            </a:rPr>
                            <m:t> ∗</m:t>
                          </m:r>
                          <m:r>
                            <a:rPr lang="en-US" sz="1400" b="1" i="1" smtClean="0">
                              <a:solidFill>
                                <a:srgbClr val="E5BA05"/>
                              </a:solidFill>
                              <a:latin typeface="Cambria Math" panose="02040503050406030204" pitchFamily="18" charset="0"/>
                            </a:rPr>
                            <m:t>𝟗</m:t>
                          </m:r>
                          <m:r>
                            <a:rPr lang="en-US" sz="1400" b="1" i="1" smtClean="0">
                              <a:solidFill>
                                <a:srgbClr val="E5BA05"/>
                              </a:solidFill>
                              <a:latin typeface="Cambria Math" panose="02040503050406030204" pitchFamily="18" charset="0"/>
                            </a:rPr>
                            <m:t>.</m:t>
                          </m:r>
                          <m:r>
                            <a:rPr lang="en-US" sz="1400" b="1" i="1" smtClean="0">
                              <a:solidFill>
                                <a:srgbClr val="E5BA05"/>
                              </a:solidFill>
                              <a:latin typeface="Cambria Math" panose="02040503050406030204" pitchFamily="18" charset="0"/>
                            </a:rPr>
                            <m:t>𝟖</m:t>
                          </m:r>
                          <m:r>
                            <a:rPr lang="en-US" sz="1400" b="1" i="1" smtClean="0">
                              <a:solidFill>
                                <a:srgbClr val="E5BA05"/>
                              </a:solidFill>
                              <a:latin typeface="Cambria Math" panose="02040503050406030204" pitchFamily="18" charset="0"/>
                            </a:rPr>
                            <m:t>∗.</m:t>
                          </m:r>
                          <m:r>
                            <a:rPr lang="en-US" sz="1400" b="1" i="1" smtClean="0">
                              <a:solidFill>
                                <a:srgbClr val="E5BA05"/>
                              </a:solidFill>
                              <a:latin typeface="Cambria Math" panose="02040503050406030204" pitchFamily="18" charset="0"/>
                            </a:rPr>
                            <m:t>𝟖𝟖𝟒𝟏</m:t>
                          </m:r>
                          <m:r>
                            <a:rPr lang="en-US" sz="1400" b="1" i="1" smtClean="0">
                              <a:solidFill>
                                <a:srgbClr val="E5BA05"/>
                              </a:solidFill>
                              <a:latin typeface="Cambria Math" panose="02040503050406030204" pitchFamily="18" charset="0"/>
                            </a:rPr>
                            <m:t>=</m:t>
                          </m:r>
                          <m:r>
                            <a:rPr lang="en-US" sz="1400" b="1" i="1" smtClean="0">
                              <a:solidFill>
                                <a:srgbClr val="E5BA05"/>
                              </a:solidFill>
                              <a:latin typeface="Cambria Math" panose="02040503050406030204" pitchFamily="18" charset="0"/>
                            </a:rPr>
                            <m:t>𝟒</m:t>
                          </m:r>
                          <m:r>
                            <a:rPr lang="en-US" sz="1400" b="1" i="1" smtClean="0">
                              <a:solidFill>
                                <a:srgbClr val="E5BA05"/>
                              </a:solidFill>
                              <a:latin typeface="Cambria Math" panose="02040503050406030204" pitchFamily="18" charset="0"/>
                            </a:rPr>
                            <m:t>.</m:t>
                          </m:r>
                          <m:r>
                            <a:rPr lang="en-US" sz="1400" b="1" i="1" smtClean="0">
                              <a:solidFill>
                                <a:srgbClr val="E5BA05"/>
                              </a:solidFill>
                              <a:latin typeface="Cambria Math" panose="02040503050406030204" pitchFamily="18" charset="0"/>
                            </a:rPr>
                            <m:t>𝟏𝟔</m:t>
                          </m:r>
                          <m:r>
                            <a:rPr lang="en-US" sz="1400" b="1" i="1" smtClean="0">
                              <a:solidFill>
                                <a:srgbClr val="E5BA05"/>
                              </a:solidFill>
                              <a:latin typeface="Cambria Math" panose="02040503050406030204" pitchFamily="18" charset="0"/>
                            </a:rPr>
                            <m:t>𝒎</m:t>
                          </m:r>
                          <m:r>
                            <a:rPr lang="en-US" sz="1400" b="1" i="1" smtClean="0">
                              <a:solidFill>
                                <a:srgbClr val="E5BA05"/>
                              </a:solidFill>
                              <a:latin typeface="Cambria Math" panose="02040503050406030204" pitchFamily="18" charset="0"/>
                            </a:rPr>
                            <m:t>/</m:t>
                          </m:r>
                          <m:r>
                            <a:rPr lang="en-US" sz="1400" b="1" i="1" smtClean="0">
                              <a:solidFill>
                                <a:srgbClr val="E5BA05"/>
                              </a:solidFill>
                              <a:latin typeface="Cambria Math" panose="02040503050406030204" pitchFamily="18" charset="0"/>
                            </a:rPr>
                            <m:t>𝒔</m:t>
                          </m:r>
                        </m:e>
                      </m:rad>
                    </m:oMath>
                  </m:oMathPara>
                </a14:m>
                <a:endParaRPr lang="en-US" b="1" dirty="0"/>
              </a:p>
            </p:txBody>
          </p:sp>
        </mc:Choice>
        <mc:Fallback>
          <p:sp>
            <p:nvSpPr>
              <p:cNvPr id="16" name="TextBox 15">
                <a:extLst>
                  <a:ext uri="{FF2B5EF4-FFF2-40B4-BE49-F238E27FC236}">
                    <a16:creationId xmlns:a16="http://schemas.microsoft.com/office/drawing/2014/main" id="{8FC1A585-98A2-0973-89F8-AFE3527A9547}"/>
                  </a:ext>
                </a:extLst>
              </p:cNvPr>
              <p:cNvSpPr txBox="1">
                <a:spLocks noRot="1" noChangeAspect="1" noMove="1" noResize="1" noEditPoints="1" noAdjustHandles="1" noChangeArrowheads="1" noChangeShapeType="1" noTextEdit="1"/>
              </p:cNvSpPr>
              <p:nvPr/>
            </p:nvSpPr>
            <p:spPr>
              <a:xfrm>
                <a:off x="2723887" y="2871923"/>
                <a:ext cx="2933963" cy="353238"/>
              </a:xfrm>
              <a:prstGeom prst="rect">
                <a:avLst/>
              </a:prstGeom>
              <a:blipFill>
                <a:blip r:embed="rId7"/>
                <a:stretch>
                  <a:fillRect b="-3448"/>
                </a:stretch>
              </a:blipFill>
            </p:spPr>
            <p:txBody>
              <a:bodyPr/>
              <a:lstStyle/>
              <a:p>
                <a:r>
                  <a:rPr lang="en-US">
                    <a:noFill/>
                  </a:rPr>
                  <a:t> </a:t>
                </a:r>
              </a:p>
            </p:txBody>
          </p:sp>
        </mc:Fallback>
      </mc:AlternateContent>
    </p:spTree>
    <p:extLst>
      <p:ext uri="{BB962C8B-B14F-4D97-AF65-F5344CB8AC3E}">
        <p14:creationId xmlns:p14="http://schemas.microsoft.com/office/powerpoint/2010/main" val="3631710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E985-E647-AC44-D123-68A1E819A31C}"/>
              </a:ext>
            </a:extLst>
          </p:cNvPr>
          <p:cNvSpPr>
            <a:spLocks noGrp="1"/>
          </p:cNvSpPr>
          <p:nvPr>
            <p:ph type="title"/>
          </p:nvPr>
        </p:nvSpPr>
        <p:spPr/>
        <p:txBody>
          <a:bodyPr>
            <a:normAutofit fontScale="90000"/>
          </a:bodyPr>
          <a:lstStyle/>
          <a:p>
            <a:r>
              <a:rPr lang="en-US" b="1" dirty="0"/>
              <a:t>CONCLUSION</a:t>
            </a:r>
            <a:br>
              <a:rPr lang="en-US" b="1" dirty="0"/>
            </a:br>
            <a:r>
              <a:rPr lang="en-US" sz="2200" b="1" dirty="0"/>
              <a:t>CONSERVATIN OF ENERGY</a:t>
            </a:r>
          </a:p>
        </p:txBody>
      </p:sp>
      <p:sp>
        <p:nvSpPr>
          <p:cNvPr id="3" name="Content Placeholder 2">
            <a:extLst>
              <a:ext uri="{FF2B5EF4-FFF2-40B4-BE49-F238E27FC236}">
                <a16:creationId xmlns:a16="http://schemas.microsoft.com/office/drawing/2014/main" id="{CA054CF3-FA4E-BDF1-DBFB-832E2CABBD86}"/>
              </a:ext>
            </a:extLst>
          </p:cNvPr>
          <p:cNvSpPr>
            <a:spLocks noGrp="1"/>
          </p:cNvSpPr>
          <p:nvPr>
            <p:ph idx="1"/>
          </p:nvPr>
        </p:nvSpPr>
        <p:spPr/>
        <p:txBody>
          <a:bodyPr/>
          <a:lstStyle/>
          <a:p>
            <a:pPr lvl="0"/>
            <a:r>
              <a:rPr lang="en-US" dirty="0"/>
              <a:t>Discuss the key characteristics of the plot. Consider the points when potential energy U is maximum, U is minimum, kinetic energy K is maximum, K is minimum and when U and K are the same value. What is the significance of these points? </a:t>
            </a:r>
          </a:p>
          <a:p>
            <a:pPr lvl="1"/>
            <a:r>
              <a:rPr lang="en-US" sz="1800" dirty="0"/>
              <a:t>Answer: </a:t>
            </a:r>
            <a:r>
              <a:rPr lang="en-US" sz="1800" dirty="0">
                <a:solidFill>
                  <a:srgbClr val="E5BA05"/>
                </a:solidFill>
              </a:rPr>
              <a:t>: I had to redo my experiment due to leaving out some of the data from the previous week. In this trial, my ‘U’ the potential energy was slightly higher at the very beginning and the lowest was in the middle. It stayed almost the same all the way, slightly differed. The total energy was at the max in the beginning of the graph, it decreased a great deal and ‘K’ and total energy went back up to where they were almost the same. I’m saying the “U” stayed almost constant because of the weight.</a:t>
            </a:r>
          </a:p>
          <a:p>
            <a:endParaRPr lang="en-US" dirty="0"/>
          </a:p>
        </p:txBody>
      </p:sp>
    </p:spTree>
    <p:extLst>
      <p:ext uri="{BB962C8B-B14F-4D97-AF65-F5344CB8AC3E}">
        <p14:creationId xmlns:p14="http://schemas.microsoft.com/office/powerpoint/2010/main" val="3703371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ight reflection in a lens">
            <a:extLst>
              <a:ext uri="{FF2B5EF4-FFF2-40B4-BE49-F238E27FC236}">
                <a16:creationId xmlns:a16="http://schemas.microsoft.com/office/drawing/2014/main" id="{90D6860D-CBC6-923F-7FB0-31AA0478C5F4}"/>
              </a:ext>
            </a:extLst>
          </p:cNvPr>
          <p:cNvPicPr>
            <a:picLocks noChangeAspect="1"/>
          </p:cNvPicPr>
          <p:nvPr/>
        </p:nvPicPr>
        <p:blipFill rotWithShape="1">
          <a:blip r:embed="rId2">
            <a:alphaModFix amt="25000"/>
          </a:blip>
          <a:srcRect t="3151" b="12579"/>
          <a:stretch/>
        </p:blipFill>
        <p:spPr>
          <a:xfrm>
            <a:off x="0" y="98864"/>
            <a:ext cx="12191980" cy="6857990"/>
          </a:xfrm>
          <a:prstGeom prst="rect">
            <a:avLst/>
          </a:prstGeom>
        </p:spPr>
      </p:pic>
      <p:sp>
        <p:nvSpPr>
          <p:cNvPr id="2" name="Title 1">
            <a:extLst>
              <a:ext uri="{FF2B5EF4-FFF2-40B4-BE49-F238E27FC236}">
                <a16:creationId xmlns:a16="http://schemas.microsoft.com/office/drawing/2014/main" id="{D93C19AD-33CC-214E-1AAB-44DFE6D730F5}"/>
              </a:ext>
            </a:extLst>
          </p:cNvPr>
          <p:cNvSpPr>
            <a:spLocks noGrp="1"/>
          </p:cNvSpPr>
          <p:nvPr>
            <p:ph type="title"/>
          </p:nvPr>
        </p:nvSpPr>
        <p:spPr>
          <a:xfrm>
            <a:off x="913795" y="609600"/>
            <a:ext cx="10353762" cy="1619250"/>
          </a:xfrm>
        </p:spPr>
        <p:txBody>
          <a:bodyPr>
            <a:normAutofit/>
          </a:bodyPr>
          <a:lstStyle/>
          <a:p>
            <a:pPr>
              <a:lnSpc>
                <a:spcPct val="90000"/>
              </a:lnSpc>
            </a:pPr>
            <a:r>
              <a:rPr lang="en-US" sz="5400" b="1" dirty="0">
                <a:solidFill>
                  <a:schemeClr val="tx1"/>
                </a:solidFill>
              </a:rPr>
              <a:t>CIRCULAR MOTION </a:t>
            </a:r>
            <a:br>
              <a:rPr lang="en-US" sz="5400" b="1" dirty="0">
                <a:solidFill>
                  <a:schemeClr val="tx1"/>
                </a:solidFill>
              </a:rPr>
            </a:br>
            <a:r>
              <a:rPr lang="en-US" sz="5400" b="1" dirty="0">
                <a:solidFill>
                  <a:schemeClr val="tx1"/>
                </a:solidFill>
              </a:rPr>
              <a:t>WITH ROTARY ENCODER</a:t>
            </a:r>
          </a:p>
        </p:txBody>
      </p:sp>
      <p:sp>
        <p:nvSpPr>
          <p:cNvPr id="3" name="Content Placeholder 2">
            <a:extLst>
              <a:ext uri="{FF2B5EF4-FFF2-40B4-BE49-F238E27FC236}">
                <a16:creationId xmlns:a16="http://schemas.microsoft.com/office/drawing/2014/main" id="{6B3BD0EB-DC20-F83A-FF2E-CC75D7C96A07}"/>
              </a:ext>
            </a:extLst>
          </p:cNvPr>
          <p:cNvSpPr>
            <a:spLocks noGrp="1"/>
          </p:cNvSpPr>
          <p:nvPr>
            <p:ph idx="1"/>
          </p:nvPr>
        </p:nvSpPr>
        <p:spPr>
          <a:xfrm>
            <a:off x="913795" y="1732449"/>
            <a:ext cx="10353762" cy="4058751"/>
          </a:xfrm>
        </p:spPr>
        <p:txBody>
          <a:bodyPr anchor="ctr">
            <a:normAutofit/>
          </a:bodyPr>
          <a:lstStyle/>
          <a:p>
            <a:r>
              <a:rPr lang="en-US" dirty="0">
                <a:solidFill>
                  <a:srgbClr val="E5BA05"/>
                </a:solidFill>
              </a:rPr>
              <a:t>Now we apply what we have learned about circular motion. This will assist in understanding the relationship between radial displacement and linear displacement using the rotary encoder.</a:t>
            </a:r>
          </a:p>
        </p:txBody>
      </p:sp>
    </p:spTree>
    <p:extLst>
      <p:ext uri="{BB962C8B-B14F-4D97-AF65-F5344CB8AC3E}">
        <p14:creationId xmlns:p14="http://schemas.microsoft.com/office/powerpoint/2010/main" val="1090366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DB11B-C289-CA41-1DC3-2ABDAECAF49D}"/>
              </a:ext>
            </a:extLst>
          </p:cNvPr>
          <p:cNvSpPr>
            <a:spLocks noGrp="1"/>
          </p:cNvSpPr>
          <p:nvPr>
            <p:ph type="title"/>
          </p:nvPr>
        </p:nvSpPr>
        <p:spPr>
          <a:xfrm>
            <a:off x="753157" y="387179"/>
            <a:ext cx="10353762" cy="970450"/>
          </a:xfrm>
        </p:spPr>
        <p:txBody>
          <a:bodyPr>
            <a:normAutofit fontScale="90000"/>
          </a:bodyPr>
          <a:lstStyle/>
          <a:p>
            <a:r>
              <a:rPr lang="en-US" sz="4900" b="1" dirty="0">
                <a:solidFill>
                  <a:schemeClr val="tx1"/>
                </a:solidFill>
              </a:rPr>
              <a:t>EXPERIMENTAL SET-UP</a:t>
            </a:r>
            <a:br>
              <a:rPr lang="en-US" b="1" dirty="0">
                <a:solidFill>
                  <a:schemeClr val="tx1"/>
                </a:solidFill>
              </a:rPr>
            </a:br>
            <a:r>
              <a:rPr lang="en-US" sz="2200" b="1" dirty="0">
                <a:solidFill>
                  <a:schemeClr val="tx1"/>
                </a:solidFill>
              </a:rPr>
              <a:t>CIRCULAR MOTION WITH ROTARY ENCODER</a:t>
            </a:r>
          </a:p>
        </p:txBody>
      </p:sp>
      <p:sp>
        <p:nvSpPr>
          <p:cNvPr id="3" name="Content Placeholder 2">
            <a:extLst>
              <a:ext uri="{FF2B5EF4-FFF2-40B4-BE49-F238E27FC236}">
                <a16:creationId xmlns:a16="http://schemas.microsoft.com/office/drawing/2014/main" id="{94A6BFD1-CB63-285D-934B-927F10E1BF9D}"/>
              </a:ext>
            </a:extLst>
          </p:cNvPr>
          <p:cNvSpPr>
            <a:spLocks noGrp="1"/>
          </p:cNvSpPr>
          <p:nvPr>
            <p:ph idx="1"/>
          </p:nvPr>
        </p:nvSpPr>
        <p:spPr>
          <a:xfrm>
            <a:off x="0" y="1703874"/>
            <a:ext cx="4101118" cy="4058751"/>
          </a:xfrm>
        </p:spPr>
        <p:txBody>
          <a:bodyPr/>
          <a:lstStyle/>
          <a:p>
            <a:pPr lvl="0" indent="-228600">
              <a:buFont typeface="Arial" panose="020B0604020202020204" pitchFamily="34" charset="0"/>
              <a:buChar char="•"/>
            </a:pPr>
            <a:r>
              <a:rPr lang="en-US" sz="2000" dirty="0"/>
              <a:t>Materials List: </a:t>
            </a:r>
          </a:p>
          <a:p>
            <a:pPr marL="285750" lvl="0" indent="-228600">
              <a:buFont typeface="Arial" panose="020B0604020202020204" pitchFamily="34" charset="0"/>
              <a:buChar char="•"/>
            </a:pPr>
            <a:r>
              <a:rPr lang="en-US" sz="2000" dirty="0">
                <a:solidFill>
                  <a:srgbClr val="E5BA05"/>
                </a:solidFill>
              </a:rPr>
              <a:t>Mega 2560 Board</a:t>
            </a:r>
          </a:p>
          <a:p>
            <a:pPr marL="285750" lvl="0" indent="-228600">
              <a:buFont typeface="Arial" panose="020B0604020202020204" pitchFamily="34" charset="0"/>
              <a:buChar char="•"/>
            </a:pPr>
            <a:r>
              <a:rPr lang="en-US" sz="2000" dirty="0">
                <a:solidFill>
                  <a:srgbClr val="E5BA05"/>
                </a:solidFill>
              </a:rPr>
              <a:t>Rotary Encoder Part KY-040</a:t>
            </a:r>
          </a:p>
          <a:p>
            <a:pPr marL="285750" lvl="0" indent="-228600">
              <a:buFont typeface="Arial" panose="020B0604020202020204" pitchFamily="34" charset="0"/>
              <a:buChar char="•"/>
            </a:pPr>
            <a:r>
              <a:rPr lang="en-US" sz="2000" dirty="0">
                <a:solidFill>
                  <a:srgbClr val="E5BA05"/>
                </a:solidFill>
              </a:rPr>
              <a:t>Male to Female Wires</a:t>
            </a:r>
          </a:p>
          <a:p>
            <a:pPr marL="285750" lvl="0" indent="-228600">
              <a:buFont typeface="Arial" panose="020B0604020202020204" pitchFamily="34" charset="0"/>
              <a:buChar char="•"/>
            </a:pPr>
            <a:r>
              <a:rPr lang="en-US" sz="2000" dirty="0">
                <a:solidFill>
                  <a:srgbClr val="E5BA05"/>
                </a:solidFill>
              </a:rPr>
              <a:t>Object to attach onto rotary encoder </a:t>
            </a:r>
            <a:br>
              <a:rPr lang="en-US" sz="2000" dirty="0">
                <a:solidFill>
                  <a:srgbClr val="E5BA05"/>
                </a:solidFill>
              </a:rPr>
            </a:br>
            <a:r>
              <a:rPr lang="en-US" sz="2000" dirty="0">
                <a:solidFill>
                  <a:srgbClr val="E5BA05"/>
                </a:solidFill>
              </a:rPr>
              <a:t>Ruler or tape measurer </a:t>
            </a:r>
          </a:p>
          <a:p>
            <a:endParaRPr lang="en-US" dirty="0"/>
          </a:p>
        </p:txBody>
      </p:sp>
      <p:pic>
        <p:nvPicPr>
          <p:cNvPr id="4" name="Content Placeholder 4">
            <a:extLst>
              <a:ext uri="{FF2B5EF4-FFF2-40B4-BE49-F238E27FC236}">
                <a16:creationId xmlns:a16="http://schemas.microsoft.com/office/drawing/2014/main" id="{389835AE-17B9-A49D-672C-8EFD5E431FE7}"/>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b="-14375"/>
          <a:stretch/>
        </p:blipFill>
        <p:spPr>
          <a:xfrm>
            <a:off x="3941125" y="1996905"/>
            <a:ext cx="7792810" cy="376572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243629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mplex maths formulae on a blackboard">
            <a:extLst>
              <a:ext uri="{FF2B5EF4-FFF2-40B4-BE49-F238E27FC236}">
                <a16:creationId xmlns:a16="http://schemas.microsoft.com/office/drawing/2014/main" id="{46BEDECD-13D2-983C-2133-013178572A73}"/>
              </a:ext>
            </a:extLst>
          </p:cNvPr>
          <p:cNvPicPr>
            <a:picLocks noChangeAspect="1"/>
          </p:cNvPicPr>
          <p:nvPr/>
        </p:nvPicPr>
        <p:blipFill rotWithShape="1">
          <a:blip r:embed="rId2">
            <a:alphaModFix amt="25000"/>
          </a:blip>
          <a:srcRect t="18208" b="4737"/>
          <a:stretch/>
        </p:blipFill>
        <p:spPr>
          <a:xfrm>
            <a:off x="20" y="10"/>
            <a:ext cx="12191980" cy="6857990"/>
          </a:xfrm>
          <a:prstGeom prst="rect">
            <a:avLst/>
          </a:prstGeom>
        </p:spPr>
      </p:pic>
      <p:sp>
        <p:nvSpPr>
          <p:cNvPr id="2" name="Title 1">
            <a:extLst>
              <a:ext uri="{FF2B5EF4-FFF2-40B4-BE49-F238E27FC236}">
                <a16:creationId xmlns:a16="http://schemas.microsoft.com/office/drawing/2014/main" id="{64099F6D-D102-C5D2-F5DF-82B8C6EA0165}"/>
              </a:ext>
            </a:extLst>
          </p:cNvPr>
          <p:cNvSpPr>
            <a:spLocks noGrp="1"/>
          </p:cNvSpPr>
          <p:nvPr>
            <p:ph type="title"/>
          </p:nvPr>
        </p:nvSpPr>
        <p:spPr>
          <a:xfrm>
            <a:off x="913795" y="609600"/>
            <a:ext cx="10353762" cy="2262188"/>
          </a:xfrm>
        </p:spPr>
        <p:txBody>
          <a:bodyPr>
            <a:normAutofit/>
          </a:bodyPr>
          <a:lstStyle/>
          <a:p>
            <a:r>
              <a:rPr lang="en-US" sz="6000" b="1" dirty="0"/>
              <a:t>MATERIALS LIST</a:t>
            </a:r>
          </a:p>
        </p:txBody>
      </p:sp>
      <p:sp>
        <p:nvSpPr>
          <p:cNvPr id="3" name="Content Placeholder 2">
            <a:extLst>
              <a:ext uri="{FF2B5EF4-FFF2-40B4-BE49-F238E27FC236}">
                <a16:creationId xmlns:a16="http://schemas.microsoft.com/office/drawing/2014/main" id="{53AF7E5E-590E-95E2-23B6-CAE9F2D89ABA}"/>
              </a:ext>
            </a:extLst>
          </p:cNvPr>
          <p:cNvSpPr>
            <a:spLocks noGrp="1"/>
          </p:cNvSpPr>
          <p:nvPr>
            <p:ph idx="1"/>
          </p:nvPr>
        </p:nvSpPr>
        <p:spPr>
          <a:xfrm>
            <a:off x="913795" y="1732449"/>
            <a:ext cx="10353762" cy="4058751"/>
          </a:xfrm>
        </p:spPr>
        <p:txBody>
          <a:bodyPr anchor="ctr">
            <a:normAutofit/>
          </a:bodyPr>
          <a:lstStyle/>
          <a:p>
            <a:r>
              <a:rPr lang="en-US" sz="2400" b="1" dirty="0"/>
              <a:t>The materials used, as well as the software, during an experiment is key to the process. </a:t>
            </a:r>
          </a:p>
          <a:p>
            <a:r>
              <a:rPr lang="en-US" sz="2400" b="1" dirty="0"/>
              <a:t>It will display a concise description of what is used and why it is used.</a:t>
            </a:r>
          </a:p>
        </p:txBody>
      </p:sp>
    </p:spTree>
    <p:extLst>
      <p:ext uri="{BB962C8B-B14F-4D97-AF65-F5344CB8AC3E}">
        <p14:creationId xmlns:p14="http://schemas.microsoft.com/office/powerpoint/2010/main" val="2614434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E3F4-CFA3-2250-CD50-BD3DACACD5BD}"/>
              </a:ext>
            </a:extLst>
          </p:cNvPr>
          <p:cNvSpPr>
            <a:spLocks noGrp="1"/>
          </p:cNvSpPr>
          <p:nvPr>
            <p:ph type="title"/>
          </p:nvPr>
        </p:nvSpPr>
        <p:spPr>
          <a:xfrm>
            <a:off x="913795" y="432486"/>
            <a:ext cx="10353762" cy="1147564"/>
          </a:xfrm>
        </p:spPr>
        <p:txBody>
          <a:bodyPr>
            <a:normAutofit/>
          </a:bodyPr>
          <a:lstStyle/>
          <a:p>
            <a:pPr>
              <a:lnSpc>
                <a:spcPct val="90000"/>
              </a:lnSpc>
            </a:pPr>
            <a:r>
              <a:rPr lang="en-US" b="1" dirty="0"/>
              <a:t>RAW DATA</a:t>
            </a:r>
            <a:br>
              <a:rPr lang="en-US" sz="3100" b="1" dirty="0"/>
            </a:br>
            <a:r>
              <a:rPr lang="en-US" sz="2000" b="1" dirty="0"/>
              <a:t>CIRCULAR MOTION WITH ROTARY ENCODER</a:t>
            </a:r>
            <a:endParaRPr lang="en-US" sz="2000" dirty="0"/>
          </a:p>
        </p:txBody>
      </p:sp>
      <p:sp>
        <p:nvSpPr>
          <p:cNvPr id="3" name="Content Placeholder 2">
            <a:extLst>
              <a:ext uri="{FF2B5EF4-FFF2-40B4-BE49-F238E27FC236}">
                <a16:creationId xmlns:a16="http://schemas.microsoft.com/office/drawing/2014/main" id="{C647A404-D24B-4B03-FA23-61D94C025FD1}"/>
              </a:ext>
            </a:extLst>
          </p:cNvPr>
          <p:cNvSpPr>
            <a:spLocks noGrp="1"/>
          </p:cNvSpPr>
          <p:nvPr>
            <p:ph idx="1"/>
          </p:nvPr>
        </p:nvSpPr>
        <p:spPr>
          <a:xfrm>
            <a:off x="135319" y="2349843"/>
            <a:ext cx="4976260" cy="2158314"/>
          </a:xfrm>
        </p:spPr>
        <p:txBody>
          <a:bodyPr anchor="ctr">
            <a:normAutofit/>
          </a:bodyPr>
          <a:lstStyle/>
          <a:p>
            <a:pPr>
              <a:buClr>
                <a:srgbClr val="FB3100"/>
              </a:buClr>
            </a:pPr>
            <a:r>
              <a:rPr lang="en-US" b="1" dirty="0">
                <a:solidFill>
                  <a:srgbClr val="E5BA05"/>
                </a:solidFill>
              </a:rPr>
              <a:t>Screenshot of Serial Monitor from Arduino IDE showing raw data. </a:t>
            </a:r>
          </a:p>
          <a:p>
            <a:pPr>
              <a:buClr>
                <a:srgbClr val="FB3100"/>
              </a:buClr>
            </a:pPr>
            <a:endParaRPr lang="en-US" dirty="0"/>
          </a:p>
        </p:txBody>
      </p:sp>
      <p:pic>
        <p:nvPicPr>
          <p:cNvPr id="9" name="Picture 8">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4" name="Content Placeholder 5">
            <a:extLst>
              <a:ext uri="{FF2B5EF4-FFF2-40B4-BE49-F238E27FC236}">
                <a16:creationId xmlns:a16="http://schemas.microsoft.com/office/drawing/2014/main" id="{C6F67AC3-657C-5DDF-69E6-EDB746412265}"/>
              </a:ext>
            </a:extLst>
          </p:cNvPr>
          <p:cNvPicPr>
            <a:picLocks noGrp="1" noChangeAspect="1"/>
          </p:cNvPicPr>
          <p:nvPr/>
        </p:nvPicPr>
        <p:blipFill rotWithShape="1">
          <a:blip r:embed="rId4"/>
          <a:srcRect l="363" r="71030" b="37623"/>
          <a:stretch/>
        </p:blipFill>
        <p:spPr>
          <a:xfrm>
            <a:off x="5193345" y="1998132"/>
            <a:ext cx="6443603" cy="4250268"/>
          </a:xfrm>
          <a:prstGeom prst="rect">
            <a:avLst/>
          </a:prstGeom>
        </p:spPr>
      </p:pic>
    </p:spTree>
    <p:extLst>
      <p:ext uri="{BB962C8B-B14F-4D97-AF65-F5344CB8AC3E}">
        <p14:creationId xmlns:p14="http://schemas.microsoft.com/office/powerpoint/2010/main" val="1322096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fontScale="90000"/>
          </a:bodyPr>
          <a:lstStyle/>
          <a:p>
            <a:r>
              <a:rPr lang="en-US" sz="4400" dirty="0"/>
              <a:t>DATA COLLECTION</a:t>
            </a:r>
            <a:br>
              <a:rPr lang="en-US" sz="4400" dirty="0"/>
            </a:br>
            <a:r>
              <a:rPr lang="en-US" sz="2200" dirty="0"/>
              <a:t>CIRCULAR MOTION WITH ROTARY ENCODER</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DFE37404-244A-4FE3-B76E-92D70D68E4EE}"/>
                  </a:ext>
                </a:extLst>
              </p:cNvPr>
              <p:cNvSpPr>
                <a:spLocks noGrp="1"/>
              </p:cNvSpPr>
              <p:nvPr>
                <p:ph idx="1"/>
              </p:nvPr>
            </p:nvSpPr>
            <p:spPr>
              <a:xfrm>
                <a:off x="197708" y="1732449"/>
                <a:ext cx="11994292" cy="4058751"/>
              </a:xfrm>
            </p:spPr>
            <p:txBody>
              <a:bodyPr/>
              <a:lstStyle/>
              <a:p>
                <a:pPr>
                  <a:lnSpc>
                    <a:spcPct val="150000"/>
                  </a:lnSpc>
                </a:pPr>
                <a:endParaRPr lang="en-US" dirty="0"/>
              </a:p>
              <a:p>
                <a:pPr>
                  <a:lnSpc>
                    <a:spcPct val="150000"/>
                  </a:lnSpc>
                </a:pPr>
                <a:r>
                  <a:rPr lang="en-US" dirty="0"/>
                  <a:t>Object diameter: </a:t>
                </a:r>
                <a:r>
                  <a:rPr lang="en-US" i="1" dirty="0"/>
                  <a:t>d</a:t>
                </a:r>
                <a:r>
                  <a:rPr lang="en-US" dirty="0"/>
                  <a:t> = </a:t>
                </a:r>
              </a:p>
              <a:p>
                <a:pPr>
                  <a:lnSpc>
                    <a:spcPct val="150000"/>
                  </a:lnSpc>
                </a:pPr>
                <a:r>
                  <a:rPr lang="en-US" dirty="0"/>
                  <a:t>Object radius: </a:t>
                </a:r>
                <a:r>
                  <a:rPr lang="en-US" i="1" dirty="0"/>
                  <a:t>r</a:t>
                </a:r>
                <a:r>
                  <a:rPr lang="en-US" dirty="0"/>
                  <a:t> =</a:t>
                </a:r>
              </a:p>
              <a:p>
                <a:pPr>
                  <a:lnSpc>
                    <a:spcPct val="150000"/>
                  </a:lnSpc>
                </a:pPr>
                <a:r>
                  <a:rPr lang="en-US" dirty="0"/>
                  <a:t>Number of pulses for one revolution: </a:t>
                </a:r>
                <a:r>
                  <a:rPr lang="en-US" i="1" dirty="0"/>
                  <a:t>x</a:t>
                </a:r>
                <a:r>
                  <a:rPr lang="en-US" dirty="0"/>
                  <a:t> = </a:t>
                </a:r>
              </a:p>
              <a:p>
                <a:pPr>
                  <a:lnSpc>
                    <a:spcPct val="100000"/>
                  </a:lnSpc>
                </a:pPr>
                <a:r>
                  <a:rPr lang="en-US" dirty="0"/>
                  <a:t>Resolution =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1 </m:t>
                            </m:r>
                          </m:num>
                          <m:den>
                            <m:r>
                              <a:rPr lang="en-US" b="0" i="1" smtClean="0">
                                <a:latin typeface="Cambria Math" panose="02040503050406030204" pitchFamily="18" charset="0"/>
                              </a:rPr>
                              <m:t>𝑥</m:t>
                            </m:r>
                            <m:r>
                              <a:rPr lang="en-US" i="1">
                                <a:latin typeface="Cambria Math" panose="02040503050406030204" pitchFamily="18" charset="0"/>
                              </a:rPr>
                              <m:t> </m:t>
                            </m:r>
                          </m:den>
                        </m:f>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𝑅𝑒𝑣𝑜𝑙𝑢𝑡𝑖𝑜𝑛</m:t>
                            </m:r>
                          </m:num>
                          <m:den>
                            <m:r>
                              <a:rPr lang="en-US" i="1">
                                <a:latin typeface="Cambria Math" panose="02040503050406030204" pitchFamily="18" charset="0"/>
                              </a:rPr>
                              <m:t>𝑝𝑢𝑙𝑠𝑒𝑠</m:t>
                            </m:r>
                          </m:den>
                        </m:f>
                      </m:e>
                    </m:d>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 </m:t>
                            </m:r>
                            <m:r>
                              <a:rPr lang="en-US" i="1">
                                <a:latin typeface="Cambria Math" panose="02040503050406030204" pitchFamily="18" charset="0"/>
                              </a:rPr>
                              <m:t>𝑟𝑎𝑑𝑖𝑎𝑛𝑠</m:t>
                            </m:r>
                          </m:num>
                          <m:den>
                            <m:r>
                              <a:rPr lang="en-US" i="1">
                                <a:latin typeface="Cambria Math" panose="02040503050406030204" pitchFamily="18" charset="0"/>
                              </a:rPr>
                              <m:t>1 </m:t>
                            </m:r>
                            <m:r>
                              <a:rPr lang="en-US" i="1">
                                <a:latin typeface="Cambria Math" panose="02040503050406030204" pitchFamily="18" charset="0"/>
                              </a:rPr>
                              <m:t>𝑅𝑒𝑣𝑜𝑙𝑢𝑡𝑖𝑜𝑛</m:t>
                            </m:r>
                          </m:den>
                        </m:f>
                      </m:e>
                    </m:d>
                    <m:r>
                      <a:rPr lang="en-US" b="0" i="1" smtClean="0">
                        <a:latin typeface="Cambria Math" panose="02040503050406030204" pitchFamily="18" charset="0"/>
                      </a:rPr>
                      <m:t>=</m:t>
                    </m:r>
                  </m:oMath>
                </a14:m>
                <a:endParaRPr lang="en-US" dirty="0"/>
              </a:p>
              <a:p>
                <a:pPr marL="0" indent="0">
                  <a:lnSpc>
                    <a:spcPct val="150000"/>
                  </a:lnSpc>
                  <a:buNone/>
                </a:pPr>
                <a:endParaRPr lang="en-US" dirty="0"/>
              </a:p>
            </p:txBody>
          </p:sp>
        </mc:Choice>
        <mc:Fallback>
          <p:sp>
            <p:nvSpPr>
              <p:cNvPr id="5" name="Content Placeholder 4">
                <a:extLst>
                  <a:ext uri="{FF2B5EF4-FFF2-40B4-BE49-F238E27FC236}">
                    <a16:creationId xmlns:a16="http://schemas.microsoft.com/office/drawing/2014/main" id="{DFE37404-244A-4FE3-B76E-92D70D68E4EE}"/>
                  </a:ext>
                </a:extLst>
              </p:cNvPr>
              <p:cNvSpPr>
                <a:spLocks noGrp="1" noRot="1" noChangeAspect="1" noMove="1" noResize="1" noEditPoints="1" noAdjustHandles="1" noChangeArrowheads="1" noChangeShapeType="1" noTextEdit="1"/>
              </p:cNvSpPr>
              <p:nvPr>
                <p:ph idx="1"/>
              </p:nvPr>
            </p:nvSpPr>
            <p:spPr>
              <a:xfrm>
                <a:off x="197708" y="1732449"/>
                <a:ext cx="11994292" cy="4058751"/>
              </a:xfrm>
              <a:blipFill>
                <a:blip r:embed="rId2"/>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67457B9-430A-4B82-8FAD-769B828F8190}"/>
              </a:ext>
            </a:extLst>
          </p:cNvPr>
          <p:cNvPicPr>
            <a:picLocks noChangeAspect="1"/>
          </p:cNvPicPr>
          <p:nvPr/>
        </p:nvPicPr>
        <p:blipFill rotWithShape="1">
          <a:blip r:embed="rId3"/>
          <a:srcRect l="24521"/>
          <a:stretch/>
        </p:blipFill>
        <p:spPr>
          <a:xfrm>
            <a:off x="3371269" y="2933153"/>
            <a:ext cx="2573371" cy="548640"/>
          </a:xfrm>
          <a:prstGeom prst="rect">
            <a:avLst/>
          </a:prstGeom>
        </p:spPr>
      </p:pic>
      <p:pic>
        <p:nvPicPr>
          <p:cNvPr id="8" name="Picture 7">
            <a:extLst>
              <a:ext uri="{FF2B5EF4-FFF2-40B4-BE49-F238E27FC236}">
                <a16:creationId xmlns:a16="http://schemas.microsoft.com/office/drawing/2014/main" id="{2EA50A50-6832-4423-AD8A-3E3577C9D0DC}"/>
              </a:ext>
            </a:extLst>
          </p:cNvPr>
          <p:cNvPicPr>
            <a:picLocks noChangeAspect="1"/>
          </p:cNvPicPr>
          <p:nvPr/>
        </p:nvPicPr>
        <p:blipFill rotWithShape="1">
          <a:blip r:embed="rId3"/>
          <a:srcRect l="24521"/>
          <a:stretch/>
        </p:blipFill>
        <p:spPr>
          <a:xfrm>
            <a:off x="3371270" y="2231816"/>
            <a:ext cx="2573371" cy="548640"/>
          </a:xfrm>
          <a:prstGeom prst="rect">
            <a:avLst/>
          </a:prstGeom>
        </p:spPr>
      </p:pic>
      <p:pic>
        <p:nvPicPr>
          <p:cNvPr id="11" name="Picture 10">
            <a:extLst>
              <a:ext uri="{FF2B5EF4-FFF2-40B4-BE49-F238E27FC236}">
                <a16:creationId xmlns:a16="http://schemas.microsoft.com/office/drawing/2014/main" id="{BABA2895-3735-4FD7-A01D-B114EA56DB32}"/>
              </a:ext>
            </a:extLst>
          </p:cNvPr>
          <p:cNvPicPr>
            <a:picLocks noChangeAspect="1"/>
          </p:cNvPicPr>
          <p:nvPr/>
        </p:nvPicPr>
        <p:blipFill rotWithShape="1">
          <a:blip r:embed="rId3"/>
          <a:srcRect l="24521"/>
          <a:stretch/>
        </p:blipFill>
        <p:spPr>
          <a:xfrm>
            <a:off x="5686552" y="4242638"/>
            <a:ext cx="2573371" cy="548640"/>
          </a:xfrm>
          <a:prstGeom prst="rect">
            <a:avLst/>
          </a:prstGeom>
        </p:spPr>
      </p:pic>
      <p:sp>
        <p:nvSpPr>
          <p:cNvPr id="13" name="TextBox 12">
            <a:extLst>
              <a:ext uri="{FF2B5EF4-FFF2-40B4-BE49-F238E27FC236}">
                <a16:creationId xmlns:a16="http://schemas.microsoft.com/office/drawing/2014/main" id="{A9363AFD-7534-47C6-A142-A58552E53152}"/>
              </a:ext>
            </a:extLst>
          </p:cNvPr>
          <p:cNvSpPr txBox="1"/>
          <p:nvPr/>
        </p:nvSpPr>
        <p:spPr>
          <a:xfrm>
            <a:off x="9322922" y="4393340"/>
            <a:ext cx="1126390" cy="461665"/>
          </a:xfrm>
          <a:prstGeom prst="rect">
            <a:avLst/>
          </a:prstGeom>
          <a:noFill/>
        </p:spPr>
        <p:txBody>
          <a:bodyPr wrap="square" rtlCol="0">
            <a:spAutoFit/>
          </a:bodyPr>
          <a:lstStyle/>
          <a:p>
            <a:pPr algn="ctr"/>
            <a:endParaRPr lang="en-US" sz="2400" dirty="0"/>
          </a:p>
        </p:txBody>
      </p:sp>
      <p:sp>
        <p:nvSpPr>
          <p:cNvPr id="14" name="TextBox 13">
            <a:extLst>
              <a:ext uri="{FF2B5EF4-FFF2-40B4-BE49-F238E27FC236}">
                <a16:creationId xmlns:a16="http://schemas.microsoft.com/office/drawing/2014/main" id="{1E29F97F-4FD9-443D-967D-37646DD07623}"/>
              </a:ext>
            </a:extLst>
          </p:cNvPr>
          <p:cNvSpPr txBox="1"/>
          <p:nvPr/>
        </p:nvSpPr>
        <p:spPr>
          <a:xfrm>
            <a:off x="3434937" y="2164337"/>
            <a:ext cx="1126390" cy="461665"/>
          </a:xfrm>
          <a:prstGeom prst="rect">
            <a:avLst/>
          </a:prstGeom>
          <a:noFill/>
        </p:spPr>
        <p:txBody>
          <a:bodyPr wrap="square" rtlCol="0">
            <a:spAutoFit/>
          </a:bodyPr>
          <a:lstStyle/>
          <a:p>
            <a:pPr algn="ctr"/>
            <a:r>
              <a:rPr lang="en-US" sz="2400" dirty="0">
                <a:solidFill>
                  <a:srgbClr val="E5BA05"/>
                </a:solidFill>
              </a:rPr>
              <a:t>6.36</a:t>
            </a:r>
          </a:p>
        </p:txBody>
      </p:sp>
      <p:sp>
        <p:nvSpPr>
          <p:cNvPr id="16" name="TextBox 15">
            <a:extLst>
              <a:ext uri="{FF2B5EF4-FFF2-40B4-BE49-F238E27FC236}">
                <a16:creationId xmlns:a16="http://schemas.microsoft.com/office/drawing/2014/main" id="{8D918605-2E12-47B2-931A-F7F412E49392}"/>
              </a:ext>
            </a:extLst>
          </p:cNvPr>
          <p:cNvSpPr txBox="1"/>
          <p:nvPr/>
        </p:nvSpPr>
        <p:spPr>
          <a:xfrm>
            <a:off x="4689789" y="2130981"/>
            <a:ext cx="1126390" cy="461665"/>
          </a:xfrm>
          <a:prstGeom prst="rect">
            <a:avLst/>
          </a:prstGeom>
          <a:noFill/>
        </p:spPr>
        <p:txBody>
          <a:bodyPr wrap="square" rtlCol="0">
            <a:spAutoFit/>
          </a:bodyPr>
          <a:lstStyle/>
          <a:p>
            <a:pPr algn="ctr"/>
            <a:r>
              <a:rPr lang="en-US" sz="2400" dirty="0">
                <a:solidFill>
                  <a:srgbClr val="E5BA05"/>
                </a:solidFill>
              </a:rPr>
              <a:t>cm</a:t>
            </a:r>
          </a:p>
        </p:txBody>
      </p:sp>
      <p:sp>
        <p:nvSpPr>
          <p:cNvPr id="17" name="TextBox 16">
            <a:extLst>
              <a:ext uri="{FF2B5EF4-FFF2-40B4-BE49-F238E27FC236}">
                <a16:creationId xmlns:a16="http://schemas.microsoft.com/office/drawing/2014/main" id="{54BDB280-14EC-4B75-8C2E-ED1ADF44944C}"/>
              </a:ext>
            </a:extLst>
          </p:cNvPr>
          <p:cNvSpPr txBox="1"/>
          <p:nvPr/>
        </p:nvSpPr>
        <p:spPr>
          <a:xfrm>
            <a:off x="3434937" y="2881291"/>
            <a:ext cx="1126390" cy="461665"/>
          </a:xfrm>
          <a:prstGeom prst="rect">
            <a:avLst/>
          </a:prstGeom>
          <a:noFill/>
        </p:spPr>
        <p:txBody>
          <a:bodyPr wrap="square" rtlCol="0">
            <a:spAutoFit/>
          </a:bodyPr>
          <a:lstStyle/>
          <a:p>
            <a:pPr algn="ctr"/>
            <a:r>
              <a:rPr lang="en-US" sz="2400" dirty="0">
                <a:solidFill>
                  <a:srgbClr val="E5BA05"/>
                </a:solidFill>
              </a:rPr>
              <a:t>3.18</a:t>
            </a:r>
          </a:p>
        </p:txBody>
      </p:sp>
      <p:sp>
        <p:nvSpPr>
          <p:cNvPr id="18" name="TextBox 17">
            <a:extLst>
              <a:ext uri="{FF2B5EF4-FFF2-40B4-BE49-F238E27FC236}">
                <a16:creationId xmlns:a16="http://schemas.microsoft.com/office/drawing/2014/main" id="{E855F5C6-C0F6-4151-8347-ABA8A166613E}"/>
              </a:ext>
            </a:extLst>
          </p:cNvPr>
          <p:cNvSpPr txBox="1"/>
          <p:nvPr/>
        </p:nvSpPr>
        <p:spPr>
          <a:xfrm>
            <a:off x="4689789" y="2854589"/>
            <a:ext cx="1126390" cy="461665"/>
          </a:xfrm>
          <a:prstGeom prst="rect">
            <a:avLst/>
          </a:prstGeom>
          <a:noFill/>
        </p:spPr>
        <p:txBody>
          <a:bodyPr wrap="square" rtlCol="0">
            <a:spAutoFit/>
          </a:bodyPr>
          <a:lstStyle/>
          <a:p>
            <a:pPr algn="ctr"/>
            <a:r>
              <a:rPr lang="en-US" sz="2400" dirty="0">
                <a:solidFill>
                  <a:srgbClr val="E5BA05"/>
                </a:solidFill>
              </a:rPr>
              <a:t>cm</a:t>
            </a:r>
          </a:p>
        </p:txBody>
      </p:sp>
      <p:sp>
        <p:nvSpPr>
          <p:cNvPr id="19" name="TextBox 18">
            <a:extLst>
              <a:ext uri="{FF2B5EF4-FFF2-40B4-BE49-F238E27FC236}">
                <a16:creationId xmlns:a16="http://schemas.microsoft.com/office/drawing/2014/main" id="{7746A31A-FE29-4488-BB43-D4F0F11E9EE6}"/>
              </a:ext>
            </a:extLst>
          </p:cNvPr>
          <p:cNvSpPr txBox="1"/>
          <p:nvPr/>
        </p:nvSpPr>
        <p:spPr>
          <a:xfrm>
            <a:off x="5631659" y="4130581"/>
            <a:ext cx="1126390" cy="461665"/>
          </a:xfrm>
          <a:prstGeom prst="rect">
            <a:avLst/>
          </a:prstGeom>
          <a:noFill/>
        </p:spPr>
        <p:txBody>
          <a:bodyPr wrap="square" rtlCol="0">
            <a:spAutoFit/>
          </a:bodyPr>
          <a:lstStyle/>
          <a:p>
            <a:pPr algn="ctr"/>
            <a:r>
              <a:rPr lang="en-US" sz="2400" dirty="0">
                <a:solidFill>
                  <a:srgbClr val="E5BA05"/>
                </a:solidFill>
              </a:rPr>
              <a:t>0.217</a:t>
            </a:r>
          </a:p>
        </p:txBody>
      </p:sp>
      <p:sp>
        <p:nvSpPr>
          <p:cNvPr id="20" name="TextBox 19">
            <a:extLst>
              <a:ext uri="{FF2B5EF4-FFF2-40B4-BE49-F238E27FC236}">
                <a16:creationId xmlns:a16="http://schemas.microsoft.com/office/drawing/2014/main" id="{6029B443-BF1A-4A6C-BC00-3078A1E1FA90}"/>
              </a:ext>
            </a:extLst>
          </p:cNvPr>
          <p:cNvSpPr txBox="1"/>
          <p:nvPr/>
        </p:nvSpPr>
        <p:spPr>
          <a:xfrm>
            <a:off x="6456715" y="4242638"/>
            <a:ext cx="2104543" cy="369332"/>
          </a:xfrm>
          <a:prstGeom prst="rect">
            <a:avLst/>
          </a:prstGeom>
          <a:noFill/>
        </p:spPr>
        <p:txBody>
          <a:bodyPr wrap="square" rtlCol="0">
            <a:spAutoFit/>
          </a:bodyPr>
          <a:lstStyle/>
          <a:p>
            <a:pPr algn="ctr"/>
            <a:r>
              <a:rPr lang="en-US" dirty="0">
                <a:solidFill>
                  <a:srgbClr val="E5BA05"/>
                </a:solidFill>
              </a:rPr>
              <a:t>Radians/pulse</a:t>
            </a:r>
          </a:p>
        </p:txBody>
      </p:sp>
      <p:pic>
        <p:nvPicPr>
          <p:cNvPr id="22" name="Picture 21">
            <a:extLst>
              <a:ext uri="{FF2B5EF4-FFF2-40B4-BE49-F238E27FC236}">
                <a16:creationId xmlns:a16="http://schemas.microsoft.com/office/drawing/2014/main" id="{CD521C2D-E944-46F9-8EB6-3724FE6242BC}"/>
              </a:ext>
            </a:extLst>
          </p:cNvPr>
          <p:cNvPicPr>
            <a:picLocks noChangeAspect="1"/>
          </p:cNvPicPr>
          <p:nvPr/>
        </p:nvPicPr>
        <p:blipFill rotWithShape="1">
          <a:blip r:embed="rId3"/>
          <a:srcRect l="24521" r="38571"/>
          <a:stretch/>
        </p:blipFill>
        <p:spPr>
          <a:xfrm>
            <a:off x="5315479" y="3572108"/>
            <a:ext cx="1258321" cy="548640"/>
          </a:xfrm>
          <a:prstGeom prst="rect">
            <a:avLst/>
          </a:prstGeom>
        </p:spPr>
      </p:pic>
      <p:sp>
        <p:nvSpPr>
          <p:cNvPr id="23" name="TextBox 22">
            <a:extLst>
              <a:ext uri="{FF2B5EF4-FFF2-40B4-BE49-F238E27FC236}">
                <a16:creationId xmlns:a16="http://schemas.microsoft.com/office/drawing/2014/main" id="{2EF89674-4EB2-4294-9122-CA3A66962BA2}"/>
              </a:ext>
            </a:extLst>
          </p:cNvPr>
          <p:cNvSpPr txBox="1"/>
          <p:nvPr/>
        </p:nvSpPr>
        <p:spPr>
          <a:xfrm>
            <a:off x="5381444" y="3516517"/>
            <a:ext cx="1126390" cy="461665"/>
          </a:xfrm>
          <a:prstGeom prst="rect">
            <a:avLst/>
          </a:prstGeom>
          <a:noFill/>
        </p:spPr>
        <p:txBody>
          <a:bodyPr wrap="square" rtlCol="0">
            <a:spAutoFit/>
          </a:bodyPr>
          <a:lstStyle/>
          <a:p>
            <a:pPr algn="ctr"/>
            <a:r>
              <a:rPr lang="en-US" sz="2400" dirty="0">
                <a:solidFill>
                  <a:srgbClr val="E5BA05"/>
                </a:solidFill>
              </a:rPr>
              <a:t>29</a:t>
            </a:r>
          </a:p>
        </p:txBody>
      </p:sp>
    </p:spTree>
    <p:extLst>
      <p:ext uri="{BB962C8B-B14F-4D97-AF65-F5344CB8AC3E}">
        <p14:creationId xmlns:p14="http://schemas.microsoft.com/office/powerpoint/2010/main" val="2080941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fontScale="90000"/>
          </a:bodyPr>
          <a:lstStyle/>
          <a:p>
            <a:r>
              <a:rPr lang="en-US" sz="4400" dirty="0"/>
              <a:t>DATA ANALYSIS</a:t>
            </a:r>
            <a:br>
              <a:rPr lang="en-US" sz="4400" dirty="0"/>
            </a:br>
            <a:r>
              <a:rPr lang="en-US" sz="2200" dirty="0"/>
              <a:t>CIRCULAR MOTION WITH ROTARY ENCODER</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nvGraphicFramePr>
            <p:xfrm>
              <a:off x="871889" y="1909966"/>
              <a:ext cx="10515600" cy="4027152"/>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4021011796"/>
                        </a:ext>
                      </a:extLst>
                    </a:gridCol>
                    <a:gridCol w="2103120">
                      <a:extLst>
                        <a:ext uri="{9D8B030D-6E8A-4147-A177-3AD203B41FA5}">
                          <a16:colId xmlns:a16="http://schemas.microsoft.com/office/drawing/2014/main" val="54218032"/>
                        </a:ext>
                      </a:extLst>
                    </a:gridCol>
                    <a:gridCol w="2103120">
                      <a:extLst>
                        <a:ext uri="{9D8B030D-6E8A-4147-A177-3AD203B41FA5}">
                          <a16:colId xmlns:a16="http://schemas.microsoft.com/office/drawing/2014/main" val="4163564863"/>
                        </a:ext>
                      </a:extLst>
                    </a:gridCol>
                    <a:gridCol w="2103120">
                      <a:extLst>
                        <a:ext uri="{9D8B030D-6E8A-4147-A177-3AD203B41FA5}">
                          <a16:colId xmlns:a16="http://schemas.microsoft.com/office/drawing/2014/main" val="2417390959"/>
                        </a:ext>
                      </a:extLst>
                    </a:gridCol>
                    <a:gridCol w="2103120">
                      <a:extLst>
                        <a:ext uri="{9D8B030D-6E8A-4147-A177-3AD203B41FA5}">
                          <a16:colId xmlns:a16="http://schemas.microsoft.com/office/drawing/2014/main" val="3076385891"/>
                        </a:ext>
                      </a:extLst>
                    </a:gridCol>
                  </a:tblGrid>
                  <a:tr h="67119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Encoder distance </a:t>
                          </a:r>
                          <a:br>
                            <a:rPr lang="en-US" sz="1600" kern="100" dirty="0">
                              <a:effectLst/>
                            </a:rPr>
                          </a:br>
                          <a:r>
                            <a:rPr lang="en-US" sz="1600" i="1" dirty="0"/>
                            <a:t>r</a:t>
                          </a:r>
                          <a14:m>
                            <m:oMath xmlns:m="http://schemas.openxmlformats.org/officeDocument/2006/math">
                              <m:r>
                                <a:rPr lang="en-US" sz="1600" b="1" i="1" kern="100" smtClean="0">
                                  <a:effectLst/>
                                  <a:latin typeface="Cambria Math" panose="02040503050406030204" pitchFamily="18" charset="0"/>
                                </a:rPr>
                                <m:t> </m:t>
                              </m:r>
                              <m:r>
                                <a:rPr lang="en-US" sz="1600" kern="100">
                                  <a:effectLst/>
                                  <a:latin typeface="Cambria Math" panose="02040503050406030204" pitchFamily="18" charset="0"/>
                                </a:rPr>
                                <m:t>∙</m:t>
                              </m:r>
                              <m:r>
                                <a:rPr lang="en-US" sz="1600" b="1" i="1" kern="100" smtClean="0">
                                  <a:effectLst/>
                                  <a:latin typeface="Cambria Math" panose="02040503050406030204" pitchFamily="18" charset="0"/>
                                </a:rPr>
                                <m:t>𝑹𝒆𝒔𝒐𝒍𝒖𝒕𝒊𝒐𝒏</m:t>
                              </m:r>
                              <m:r>
                                <a:rPr lang="en-US" sz="1600" kern="100" smtClean="0">
                                  <a:effectLst/>
                                  <a:latin typeface="Cambria Math" panose="02040503050406030204" pitchFamily="18" charset="0"/>
                                </a:rPr>
                                <m:t>∙</m:t>
                              </m:r>
                            </m:oMath>
                          </a14:m>
                          <a:r>
                            <a:rPr lang="en-US" sz="1600" i="1" kern="100" dirty="0">
                              <a:effectLst/>
                            </a:rPr>
                            <a:t> 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a:t>
                          </a:r>
                          <a:br>
                            <a:rPr lang="en-US" sz="1600" kern="100" dirty="0">
                              <a:effectLst/>
                            </a:rPr>
                          </a:br>
                          <a:r>
                            <a:rPr lang="en-US" sz="1600" kern="100" dirty="0">
                              <a:effectLst/>
                            </a:rPr>
                            <a:t>difference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17.25cm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30cm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42.5%</a:t>
                          </a: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51 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35.19cm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30cm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17.3%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6711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64 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44.16cm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42cm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5.14%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6711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17 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11.90cm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10cm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19%</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6711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22.77cm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13.85%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Choice>
        <mc:Fallback xmlns="">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extLst>
                  <p:ext uri="{D42A27DB-BD31-4B8C-83A1-F6EECF244321}">
                    <p14:modId xmlns:p14="http://schemas.microsoft.com/office/powerpoint/2010/main" val="1126055442"/>
                  </p:ext>
                </p:extLst>
              </p:nvPr>
            </p:nvGraphicFramePr>
            <p:xfrm>
              <a:off x="871889" y="1909966"/>
              <a:ext cx="10515600" cy="4027152"/>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4021011796"/>
                        </a:ext>
                      </a:extLst>
                    </a:gridCol>
                    <a:gridCol w="2103120">
                      <a:extLst>
                        <a:ext uri="{9D8B030D-6E8A-4147-A177-3AD203B41FA5}">
                          <a16:colId xmlns:a16="http://schemas.microsoft.com/office/drawing/2014/main" val="54218032"/>
                        </a:ext>
                      </a:extLst>
                    </a:gridCol>
                    <a:gridCol w="2103120">
                      <a:extLst>
                        <a:ext uri="{9D8B030D-6E8A-4147-A177-3AD203B41FA5}">
                          <a16:colId xmlns:a16="http://schemas.microsoft.com/office/drawing/2014/main" val="4163564863"/>
                        </a:ext>
                      </a:extLst>
                    </a:gridCol>
                    <a:gridCol w="2103120">
                      <a:extLst>
                        <a:ext uri="{9D8B030D-6E8A-4147-A177-3AD203B41FA5}">
                          <a16:colId xmlns:a16="http://schemas.microsoft.com/office/drawing/2014/main" val="2417390959"/>
                        </a:ext>
                      </a:extLst>
                    </a:gridCol>
                    <a:gridCol w="2103120">
                      <a:extLst>
                        <a:ext uri="{9D8B030D-6E8A-4147-A177-3AD203B41FA5}">
                          <a16:colId xmlns:a16="http://schemas.microsoft.com/office/drawing/2014/main" val="3076385891"/>
                        </a:ext>
                      </a:extLst>
                    </a:gridCol>
                  </a:tblGrid>
                  <a:tr h="67119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endParaRPr lang="en-US"/>
                        </a:p>
                      </a:txBody>
                      <a:tcPr marL="68580" marR="68580" marT="0" marB="0" anchor="ctr">
                        <a:blipFill>
                          <a:blip r:embed="rId2"/>
                          <a:stretch>
                            <a:fillRect l="-200000" t="-909" r="-200578" b="-503636"/>
                          </a:stretch>
                        </a:blipFill>
                      </a:tcP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a:t>
                          </a:r>
                          <a:br>
                            <a:rPr lang="en-US" sz="1600" kern="100" dirty="0">
                              <a:effectLst/>
                            </a:rPr>
                          </a:br>
                          <a:r>
                            <a:rPr lang="en-US" sz="1600" kern="100" dirty="0">
                              <a:effectLst/>
                            </a:rPr>
                            <a:t>difference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17.25cm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30cm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42.5%</a:t>
                          </a: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51 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35.19cm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30cm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17.3%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6711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64 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44.16cm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42cm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5.14%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6711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17 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11.90cm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10cm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19%</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6711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22.77cm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13.85%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Fallback>
      </mc:AlternateContent>
    </p:spTree>
    <p:extLst>
      <p:ext uri="{BB962C8B-B14F-4D97-AF65-F5344CB8AC3E}">
        <p14:creationId xmlns:p14="http://schemas.microsoft.com/office/powerpoint/2010/main" val="949369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71AE-8615-6B26-C046-512AAC8B951E}"/>
              </a:ext>
            </a:extLst>
          </p:cNvPr>
          <p:cNvSpPr>
            <a:spLocks noGrp="1"/>
          </p:cNvSpPr>
          <p:nvPr>
            <p:ph type="title"/>
          </p:nvPr>
        </p:nvSpPr>
        <p:spPr/>
        <p:txBody>
          <a:bodyPr>
            <a:normAutofit fontScale="90000"/>
          </a:bodyPr>
          <a:lstStyle/>
          <a:p>
            <a:r>
              <a:rPr lang="en-US" b="1" dirty="0">
                <a:solidFill>
                  <a:schemeClr val="tx1"/>
                </a:solidFill>
              </a:rPr>
              <a:t>CONCLUSION</a:t>
            </a:r>
            <a:br>
              <a:rPr lang="en-US" b="1" dirty="0">
                <a:solidFill>
                  <a:schemeClr val="tx1"/>
                </a:solidFill>
              </a:rPr>
            </a:br>
            <a:r>
              <a:rPr lang="en-US" sz="2200" b="1" dirty="0">
                <a:solidFill>
                  <a:schemeClr val="tx1"/>
                </a:solidFill>
              </a:rPr>
              <a:t>CIRCULAR MOTION WITH ROTARY ENCODER</a:t>
            </a:r>
          </a:p>
        </p:txBody>
      </p:sp>
      <p:sp>
        <p:nvSpPr>
          <p:cNvPr id="3" name="Content Placeholder 2">
            <a:extLst>
              <a:ext uri="{FF2B5EF4-FFF2-40B4-BE49-F238E27FC236}">
                <a16:creationId xmlns:a16="http://schemas.microsoft.com/office/drawing/2014/main" id="{0D1A051F-501E-77EE-285D-06D1D6FA5EC3}"/>
              </a:ext>
            </a:extLst>
          </p:cNvPr>
          <p:cNvSpPr>
            <a:spLocks noGrp="1"/>
          </p:cNvSpPr>
          <p:nvPr>
            <p:ph idx="1"/>
          </p:nvPr>
        </p:nvSpPr>
        <p:spPr/>
        <p:txBody>
          <a:bodyPr/>
          <a:lstStyle/>
          <a:p>
            <a:pPr lvl="0"/>
            <a:r>
              <a:rPr lang="en-US" dirty="0"/>
              <a:t>Discuss the results and comment on the sources of error. </a:t>
            </a:r>
          </a:p>
          <a:p>
            <a:pPr lvl="1"/>
            <a:r>
              <a:rPr lang="en-US" dirty="0"/>
              <a:t>Answer:  </a:t>
            </a:r>
          </a:p>
          <a:p>
            <a:pPr marL="457200" lvl="1" indent="0">
              <a:buNone/>
            </a:pPr>
            <a:r>
              <a:rPr lang="en-US" dirty="0">
                <a:solidFill>
                  <a:srgbClr val="E5BA05"/>
                </a:solidFill>
              </a:rPr>
              <a:t>I had a little difficulty getting my ball to fit snug on the rotary encoder at the beginning. My first data trial was when I had just got it positioned correctly and began tuning. I had to place rubber bands around my ball despite trying different materials to create enough friction to get it to rotate on the table by itself. After I had everything figured out, I enjoyed gathering the different data with varied lengths.</a:t>
            </a:r>
          </a:p>
          <a:p>
            <a:pPr lvl="0"/>
            <a:r>
              <a:rPr lang="en-US" dirty="0"/>
              <a:t>What are some applications of this measuring technique? Could this measuring system be used to measure surfaces that are not flat?</a:t>
            </a:r>
          </a:p>
          <a:p>
            <a:pPr lvl="1"/>
            <a:r>
              <a:rPr lang="en-US" dirty="0"/>
              <a:t>Answer: </a:t>
            </a:r>
            <a:r>
              <a:rPr lang="en-US" dirty="0">
                <a:solidFill>
                  <a:srgbClr val="E5BA05"/>
                </a:solidFill>
              </a:rPr>
              <a:t>I am using my Bluetooth computer mouse which has a scrolling wheel, and the wheel uses a rotary encoder. It then will measure the movement and sends the data to the computer.</a:t>
            </a:r>
          </a:p>
          <a:p>
            <a:endParaRPr lang="en-US" dirty="0"/>
          </a:p>
        </p:txBody>
      </p:sp>
    </p:spTree>
    <p:extLst>
      <p:ext uri="{BB962C8B-B14F-4D97-AF65-F5344CB8AC3E}">
        <p14:creationId xmlns:p14="http://schemas.microsoft.com/office/powerpoint/2010/main" val="3001299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4" descr="View of motion blurred underground railway">
            <a:extLst>
              <a:ext uri="{FF2B5EF4-FFF2-40B4-BE49-F238E27FC236}">
                <a16:creationId xmlns:a16="http://schemas.microsoft.com/office/drawing/2014/main" id="{2AB733A8-C641-9804-9544-3BCB9A782DC2}"/>
              </a:ext>
            </a:extLst>
          </p:cNvPr>
          <p:cNvPicPr>
            <a:picLocks noChangeAspect="1"/>
          </p:cNvPicPr>
          <p:nvPr/>
        </p:nvPicPr>
        <p:blipFill rotWithShape="1">
          <a:blip r:embed="rId3">
            <a:duotone>
              <a:prstClr val="black"/>
              <a:schemeClr val="tx2">
                <a:tint val="45000"/>
                <a:satMod val="400000"/>
              </a:schemeClr>
            </a:duotone>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FCDC36BE-ECB1-E461-B50A-503A79FB1B78}"/>
              </a:ext>
            </a:extLst>
          </p:cNvPr>
          <p:cNvSpPr>
            <a:spLocks noGrp="1"/>
          </p:cNvSpPr>
          <p:nvPr>
            <p:ph type="title"/>
          </p:nvPr>
        </p:nvSpPr>
        <p:spPr>
          <a:xfrm>
            <a:off x="654304" y="1247224"/>
            <a:ext cx="10353762" cy="970450"/>
          </a:xfrm>
        </p:spPr>
        <p:txBody>
          <a:bodyPr>
            <a:normAutofit fontScale="90000"/>
          </a:bodyPr>
          <a:lstStyle/>
          <a:p>
            <a:r>
              <a:rPr lang="en-US" sz="6000" b="1" dirty="0"/>
              <a:t>HALL EFFECT</a:t>
            </a:r>
          </a:p>
        </p:txBody>
      </p:sp>
      <p:sp>
        <p:nvSpPr>
          <p:cNvPr id="3" name="Content Placeholder 2">
            <a:extLst>
              <a:ext uri="{FF2B5EF4-FFF2-40B4-BE49-F238E27FC236}">
                <a16:creationId xmlns:a16="http://schemas.microsoft.com/office/drawing/2014/main" id="{5EDA2FCD-551D-91E1-10AB-691FBC7683F4}"/>
              </a:ext>
            </a:extLst>
          </p:cNvPr>
          <p:cNvSpPr>
            <a:spLocks noGrp="1"/>
          </p:cNvSpPr>
          <p:nvPr>
            <p:ph idx="1"/>
          </p:nvPr>
        </p:nvSpPr>
        <p:spPr>
          <a:xfrm>
            <a:off x="913795" y="1732449"/>
            <a:ext cx="10353762" cy="4058751"/>
          </a:xfrm>
        </p:spPr>
        <p:txBody>
          <a:bodyPr anchor="ctr">
            <a:normAutofit/>
          </a:bodyPr>
          <a:lstStyle/>
          <a:p>
            <a:pPr>
              <a:buClr>
                <a:srgbClr val="B27B21"/>
              </a:buClr>
            </a:pPr>
            <a:r>
              <a:rPr lang="en-US" dirty="0">
                <a:solidFill>
                  <a:srgbClr val="E5BA05"/>
                </a:solidFill>
              </a:rPr>
              <a:t>In this part of the experiment, we can see the Hall effect by using the ESP</a:t>
            </a:r>
            <a:r>
              <a:rPr lang="en-US" sz="1600" dirty="0">
                <a:solidFill>
                  <a:srgbClr val="E5BA05"/>
                </a:solidFill>
              </a:rPr>
              <a:t>32 </a:t>
            </a:r>
            <a:r>
              <a:rPr lang="en-US" dirty="0">
                <a:solidFill>
                  <a:srgbClr val="E5BA05"/>
                </a:solidFill>
              </a:rPr>
              <a:t>microcontroller to measure the proportional voltage under the effect of a magnetic field. The measurements from the sensor can increase or become negative depending on the magnet pole facing the sensor. </a:t>
            </a:r>
          </a:p>
          <a:p>
            <a:pPr>
              <a:buClr>
                <a:srgbClr val="B27B21"/>
              </a:buClr>
            </a:pPr>
            <a:endParaRPr lang="en-US" dirty="0"/>
          </a:p>
        </p:txBody>
      </p:sp>
    </p:spTree>
    <p:extLst>
      <p:ext uri="{BB962C8B-B14F-4D97-AF65-F5344CB8AC3E}">
        <p14:creationId xmlns:p14="http://schemas.microsoft.com/office/powerpoint/2010/main" val="2631550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62B0-16A9-9570-BF38-DC29ECD8F159}"/>
              </a:ext>
            </a:extLst>
          </p:cNvPr>
          <p:cNvSpPr>
            <a:spLocks noGrp="1"/>
          </p:cNvSpPr>
          <p:nvPr>
            <p:ph type="title"/>
          </p:nvPr>
        </p:nvSpPr>
        <p:spPr>
          <a:xfrm>
            <a:off x="913795" y="609600"/>
            <a:ext cx="10353762" cy="970450"/>
          </a:xfrm>
        </p:spPr>
        <p:txBody>
          <a:bodyPr vert="horz" lIns="91440" tIns="45720" rIns="91440" bIns="45720" rtlCol="0" anchor="ctr">
            <a:normAutofit/>
          </a:bodyPr>
          <a:lstStyle/>
          <a:p>
            <a:pPr>
              <a:lnSpc>
                <a:spcPct val="90000"/>
              </a:lnSpc>
            </a:pPr>
            <a:r>
              <a:rPr lang="en-US" sz="3600" b="1" dirty="0"/>
              <a:t>EXPERIMENTAL SET-UP</a:t>
            </a:r>
            <a:br>
              <a:rPr lang="en-US" sz="3100" b="1" dirty="0"/>
            </a:br>
            <a:r>
              <a:rPr lang="en-US" sz="2000" b="1" dirty="0"/>
              <a:t>HALL EFFECT</a:t>
            </a:r>
          </a:p>
        </p:txBody>
      </p:sp>
      <p:sp>
        <p:nvSpPr>
          <p:cNvPr id="6" name="TextBox 5">
            <a:extLst>
              <a:ext uri="{FF2B5EF4-FFF2-40B4-BE49-F238E27FC236}">
                <a16:creationId xmlns:a16="http://schemas.microsoft.com/office/drawing/2014/main" id="{4BA85AA3-6024-056C-934D-999AC7481EDD}"/>
              </a:ext>
            </a:extLst>
          </p:cNvPr>
          <p:cNvSpPr txBox="1"/>
          <p:nvPr/>
        </p:nvSpPr>
        <p:spPr>
          <a:xfrm>
            <a:off x="913795" y="1732449"/>
            <a:ext cx="5546272" cy="4058751"/>
          </a:xfrm>
          <a:prstGeom prst="rect">
            <a:avLst/>
          </a:prstGeom>
        </p:spPr>
        <p:txBody>
          <a:bodyPr vert="horz" lIns="91440" tIns="45720" rIns="91440" bIns="45720" rtlCol="0" anchor="ctr">
            <a:normAutofit/>
          </a:bodyPr>
          <a:lstStyle/>
          <a:p>
            <a:pPr lvl="0">
              <a:spcBef>
                <a:spcPct val="20000"/>
              </a:spcBef>
              <a:spcAft>
                <a:spcPts val="600"/>
              </a:spcAft>
              <a:buClr>
                <a:srgbClr val="C7396C"/>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Materials List: </a:t>
            </a:r>
          </a:p>
          <a:p>
            <a:pPr marL="285750" lvl="0" indent="-285750">
              <a:spcBef>
                <a:spcPct val="20000"/>
              </a:spcBef>
              <a:spcAft>
                <a:spcPts val="600"/>
              </a:spcAft>
              <a:buClr>
                <a:srgbClr val="C7396C"/>
              </a:buClr>
              <a:buSzPct val="70000"/>
              <a:buFont typeface="Wingdings" panose="05000000000000000000" pitchFamily="2" charset="2"/>
              <a:buChar char="v"/>
            </a:pPr>
            <a:r>
              <a:rPr lang="en-US" dirty="0">
                <a:ln>
                  <a:solidFill>
                    <a:schemeClr val="bg1">
                      <a:lumMod val="75000"/>
                      <a:lumOff val="25000"/>
                      <a:alpha val="10000"/>
                    </a:schemeClr>
                  </a:solidFill>
                </a:ln>
                <a:solidFill>
                  <a:srgbClr val="E5BA05"/>
                </a:solidFill>
                <a:effectLst>
                  <a:outerShdw blurRad="9525" dist="25400" dir="14640000" algn="tl" rotWithShape="0">
                    <a:schemeClr val="bg1">
                      <a:alpha val="30000"/>
                    </a:schemeClr>
                  </a:outerShdw>
                </a:effectLst>
              </a:rPr>
              <a:t>ESP32 microprocessor </a:t>
            </a:r>
          </a:p>
          <a:p>
            <a:pPr marL="285750" lvl="0" indent="-285750">
              <a:spcBef>
                <a:spcPct val="20000"/>
              </a:spcBef>
              <a:spcAft>
                <a:spcPts val="600"/>
              </a:spcAft>
              <a:buClr>
                <a:srgbClr val="C7396C"/>
              </a:buClr>
              <a:buSzPct val="70000"/>
              <a:buFont typeface="Wingdings" panose="05000000000000000000" pitchFamily="2" charset="2"/>
              <a:buChar char="v"/>
            </a:pPr>
            <a:r>
              <a:rPr lang="en-US" dirty="0">
                <a:ln>
                  <a:solidFill>
                    <a:schemeClr val="bg1">
                      <a:lumMod val="75000"/>
                      <a:lumOff val="25000"/>
                      <a:alpha val="10000"/>
                    </a:schemeClr>
                  </a:solidFill>
                </a:ln>
                <a:solidFill>
                  <a:srgbClr val="E5BA05"/>
                </a:solidFill>
                <a:effectLst>
                  <a:outerShdw blurRad="9525" dist="25400" dir="14640000" algn="tl" rotWithShape="0">
                    <a:schemeClr val="bg1">
                      <a:alpha val="30000"/>
                    </a:schemeClr>
                  </a:outerShdw>
                </a:effectLst>
              </a:rPr>
              <a:t>Micro-USB cable</a:t>
            </a:r>
          </a:p>
          <a:p>
            <a:pPr marL="285750" lvl="0" indent="-285750">
              <a:spcBef>
                <a:spcPct val="20000"/>
              </a:spcBef>
              <a:spcAft>
                <a:spcPts val="600"/>
              </a:spcAft>
              <a:buClr>
                <a:srgbClr val="C7396C"/>
              </a:buClr>
              <a:buSzPct val="70000"/>
              <a:buFont typeface="Wingdings" panose="05000000000000000000" pitchFamily="2" charset="2"/>
              <a:buChar char="v"/>
            </a:pPr>
            <a:r>
              <a:rPr lang="en-US" dirty="0">
                <a:ln>
                  <a:solidFill>
                    <a:schemeClr val="bg1">
                      <a:lumMod val="75000"/>
                      <a:lumOff val="25000"/>
                      <a:alpha val="10000"/>
                    </a:schemeClr>
                  </a:solidFill>
                </a:ln>
                <a:solidFill>
                  <a:srgbClr val="E5BA05"/>
                </a:solidFill>
                <a:effectLst>
                  <a:outerShdw blurRad="9525" dist="25400" dir="14640000" algn="tl" rotWithShape="0">
                    <a:schemeClr val="bg1">
                      <a:alpha val="30000"/>
                    </a:schemeClr>
                  </a:outerShdw>
                </a:effectLst>
              </a:rPr>
              <a:t>Magnet</a:t>
            </a:r>
          </a:p>
        </p:txBody>
      </p:sp>
      <p:pic>
        <p:nvPicPr>
          <p:cNvPr id="11" name="Picture 10">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4" name="Content Placeholder 3" descr="A picture containing text, electronics&#10;&#10;Description automatically generated">
            <a:extLst>
              <a:ext uri="{FF2B5EF4-FFF2-40B4-BE49-F238E27FC236}">
                <a16:creationId xmlns:a16="http://schemas.microsoft.com/office/drawing/2014/main" id="{4DAE4833-6303-D97B-92C5-4DFF9A33DBF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9323" t="1969" r="12" b="-1967"/>
          <a:stretch/>
        </p:blipFill>
        <p:spPr>
          <a:xfrm>
            <a:off x="3907953" y="1998132"/>
            <a:ext cx="7639050" cy="3601868"/>
          </a:xfrm>
          <a:prstGeom prst="rect">
            <a:avLst/>
          </a:prstGeom>
        </p:spPr>
      </p:pic>
    </p:spTree>
    <p:extLst>
      <p:ext uri="{BB962C8B-B14F-4D97-AF65-F5344CB8AC3E}">
        <p14:creationId xmlns:p14="http://schemas.microsoft.com/office/powerpoint/2010/main" val="4067986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2B74-10C2-8B72-6C53-AADA054A670F}"/>
              </a:ext>
            </a:extLst>
          </p:cNvPr>
          <p:cNvSpPr>
            <a:spLocks noGrp="1"/>
          </p:cNvSpPr>
          <p:nvPr>
            <p:ph type="title"/>
          </p:nvPr>
        </p:nvSpPr>
        <p:spPr>
          <a:xfrm>
            <a:off x="919119" y="285481"/>
            <a:ext cx="10353762" cy="970450"/>
          </a:xfrm>
        </p:spPr>
        <p:txBody>
          <a:bodyPr>
            <a:normAutofit fontScale="90000"/>
          </a:bodyPr>
          <a:lstStyle/>
          <a:p>
            <a:r>
              <a:rPr lang="en-US" sz="5300" dirty="0"/>
              <a:t>RAW DATA</a:t>
            </a:r>
            <a:br>
              <a:rPr lang="en-US" dirty="0"/>
            </a:br>
            <a:r>
              <a:rPr lang="en-US" sz="2200" dirty="0"/>
              <a:t>HALL EFFECT</a:t>
            </a:r>
          </a:p>
        </p:txBody>
      </p:sp>
      <p:sp>
        <p:nvSpPr>
          <p:cNvPr id="5" name="TextBox 4">
            <a:extLst>
              <a:ext uri="{FF2B5EF4-FFF2-40B4-BE49-F238E27FC236}">
                <a16:creationId xmlns:a16="http://schemas.microsoft.com/office/drawing/2014/main" id="{E231D0F0-EDE7-0049-80D6-48AD61E5C9EB}"/>
              </a:ext>
            </a:extLst>
          </p:cNvPr>
          <p:cNvSpPr txBox="1"/>
          <p:nvPr/>
        </p:nvSpPr>
        <p:spPr>
          <a:xfrm>
            <a:off x="3363354" y="5816382"/>
            <a:ext cx="6098058" cy="646331"/>
          </a:xfrm>
          <a:prstGeom prst="rect">
            <a:avLst/>
          </a:prstGeom>
          <a:noFill/>
        </p:spPr>
        <p:txBody>
          <a:bodyPr wrap="square">
            <a:spAutoFit/>
          </a:bodyPr>
          <a:lstStyle/>
          <a:p>
            <a:pPr marL="285750" indent="-285750">
              <a:buFont typeface="Wingdings" panose="05000000000000000000" pitchFamily="2" charset="2"/>
              <a:buChar char="v"/>
            </a:pPr>
            <a:r>
              <a:rPr lang="en-US" dirty="0">
                <a:solidFill>
                  <a:srgbClr val="E5BA05"/>
                </a:solidFill>
              </a:rPr>
              <a:t>Screenshot of Serial Monitor from Arduino IDE showing raw data. </a:t>
            </a:r>
          </a:p>
        </p:txBody>
      </p:sp>
      <p:pic>
        <p:nvPicPr>
          <p:cNvPr id="6" name="Content Placeholder 5">
            <a:extLst>
              <a:ext uri="{FF2B5EF4-FFF2-40B4-BE49-F238E27FC236}">
                <a16:creationId xmlns:a16="http://schemas.microsoft.com/office/drawing/2014/main" id="{3FEE9F95-C294-263E-14E2-1C49DBD40F5B}"/>
              </a:ext>
            </a:extLst>
          </p:cNvPr>
          <p:cNvPicPr>
            <a:picLocks noGrp="1" noChangeAspect="1"/>
          </p:cNvPicPr>
          <p:nvPr>
            <p:ph idx="1"/>
          </p:nvPr>
        </p:nvPicPr>
        <p:blipFill rotWithShape="1">
          <a:blip r:embed="rId2"/>
          <a:srcRect l="-7" r="70962" b="36765"/>
          <a:stretch/>
        </p:blipFill>
        <p:spPr>
          <a:xfrm>
            <a:off x="3363354" y="1399381"/>
            <a:ext cx="6144505" cy="4059237"/>
          </a:xfrm>
          <a:prstGeom prst="rect">
            <a:avLst/>
          </a:prstGeom>
        </p:spPr>
      </p:pic>
    </p:spTree>
    <p:extLst>
      <p:ext uri="{BB962C8B-B14F-4D97-AF65-F5344CB8AC3E}">
        <p14:creationId xmlns:p14="http://schemas.microsoft.com/office/powerpoint/2010/main" val="2711574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ADC2-F68D-8426-AC78-35562CA76E9D}"/>
              </a:ext>
            </a:extLst>
          </p:cNvPr>
          <p:cNvSpPr>
            <a:spLocks noGrp="1"/>
          </p:cNvSpPr>
          <p:nvPr>
            <p:ph type="title"/>
          </p:nvPr>
        </p:nvSpPr>
        <p:spPr>
          <a:xfrm>
            <a:off x="913795" y="185352"/>
            <a:ext cx="10353762" cy="1272746"/>
          </a:xfrm>
        </p:spPr>
        <p:txBody>
          <a:bodyPr>
            <a:normAutofit fontScale="90000"/>
          </a:bodyPr>
          <a:lstStyle/>
          <a:p>
            <a:br>
              <a:rPr lang="en-US" dirty="0"/>
            </a:br>
            <a:r>
              <a:rPr lang="en-US" sz="4900" dirty="0"/>
              <a:t>EXCEL GRAPH</a:t>
            </a:r>
            <a:br>
              <a:rPr lang="en-US" dirty="0"/>
            </a:br>
            <a:r>
              <a:rPr lang="en-US" sz="2200" dirty="0"/>
              <a:t>HALL EFFECT</a:t>
            </a:r>
          </a:p>
        </p:txBody>
      </p:sp>
      <p:sp>
        <p:nvSpPr>
          <p:cNvPr id="5" name="TextBox 4">
            <a:extLst>
              <a:ext uri="{FF2B5EF4-FFF2-40B4-BE49-F238E27FC236}">
                <a16:creationId xmlns:a16="http://schemas.microsoft.com/office/drawing/2014/main" id="{A381F1DC-1E5E-4589-F54D-9A59F7B9B5D8}"/>
              </a:ext>
            </a:extLst>
          </p:cNvPr>
          <p:cNvSpPr txBox="1"/>
          <p:nvPr/>
        </p:nvSpPr>
        <p:spPr>
          <a:xfrm>
            <a:off x="3668412" y="5330364"/>
            <a:ext cx="6098058" cy="646331"/>
          </a:xfrm>
          <a:prstGeom prst="rect">
            <a:avLst/>
          </a:prstGeom>
          <a:noFill/>
        </p:spPr>
        <p:txBody>
          <a:bodyPr wrap="square">
            <a:spAutoFit/>
          </a:bodyPr>
          <a:lstStyle/>
          <a:p>
            <a:pPr marL="285750" indent="-285750" algn="ctr">
              <a:buFont typeface="Wingdings" panose="05000000000000000000" pitchFamily="2" charset="2"/>
              <a:buChar char="v"/>
            </a:pPr>
            <a:r>
              <a:rPr lang="en-US" dirty="0">
                <a:solidFill>
                  <a:srgbClr val="E5BA05"/>
                </a:solidFill>
              </a:rPr>
              <a:t>Include Excel graph for a single trial of data plotted as a function of time.</a:t>
            </a:r>
          </a:p>
        </p:txBody>
      </p:sp>
      <p:pic>
        <p:nvPicPr>
          <p:cNvPr id="6" name="Content Placeholder 5">
            <a:extLst>
              <a:ext uri="{FF2B5EF4-FFF2-40B4-BE49-F238E27FC236}">
                <a16:creationId xmlns:a16="http://schemas.microsoft.com/office/drawing/2014/main" id="{18A4C11F-4EB6-8EB3-4DDC-89E6C17D830F}"/>
              </a:ext>
            </a:extLst>
          </p:cNvPr>
          <p:cNvPicPr>
            <a:picLocks noGrp="1" noChangeAspect="1"/>
          </p:cNvPicPr>
          <p:nvPr>
            <p:ph idx="1"/>
          </p:nvPr>
        </p:nvPicPr>
        <p:blipFill rotWithShape="1">
          <a:blip r:embed="rId2"/>
          <a:srcRect l="53119" t="32579" r="3160" b="32890"/>
          <a:stretch/>
        </p:blipFill>
        <p:spPr>
          <a:xfrm>
            <a:off x="1385283" y="2328863"/>
            <a:ext cx="10239375" cy="2453902"/>
          </a:xfrm>
          <a:prstGeom prst="rect">
            <a:avLst/>
          </a:prstGeom>
        </p:spPr>
      </p:pic>
    </p:spTree>
    <p:extLst>
      <p:ext uri="{BB962C8B-B14F-4D97-AF65-F5344CB8AC3E}">
        <p14:creationId xmlns:p14="http://schemas.microsoft.com/office/powerpoint/2010/main" val="2686439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336ED-5ECD-8910-4F25-D8E2D9D90BEA}"/>
              </a:ext>
            </a:extLst>
          </p:cNvPr>
          <p:cNvSpPr>
            <a:spLocks noGrp="1"/>
          </p:cNvSpPr>
          <p:nvPr>
            <p:ph type="title"/>
          </p:nvPr>
        </p:nvSpPr>
        <p:spPr/>
        <p:txBody>
          <a:bodyPr>
            <a:normAutofit fontScale="90000"/>
          </a:bodyPr>
          <a:lstStyle/>
          <a:p>
            <a:r>
              <a:rPr lang="en-US" b="1" dirty="0">
                <a:solidFill>
                  <a:schemeClr val="tx1"/>
                </a:solidFill>
              </a:rPr>
              <a:t>CONCLUSION</a:t>
            </a:r>
            <a:br>
              <a:rPr lang="en-US" b="1" dirty="0">
                <a:solidFill>
                  <a:schemeClr val="tx1"/>
                </a:solidFill>
              </a:rPr>
            </a:br>
            <a:r>
              <a:rPr lang="en-US" sz="2200" b="1" dirty="0">
                <a:solidFill>
                  <a:schemeClr val="tx1"/>
                </a:solidFill>
              </a:rPr>
              <a:t>HALL EFFECT</a:t>
            </a:r>
          </a:p>
        </p:txBody>
      </p:sp>
      <p:sp>
        <p:nvSpPr>
          <p:cNvPr id="3" name="Content Placeholder 2">
            <a:extLst>
              <a:ext uri="{FF2B5EF4-FFF2-40B4-BE49-F238E27FC236}">
                <a16:creationId xmlns:a16="http://schemas.microsoft.com/office/drawing/2014/main" id="{A487E6A8-82F0-4A23-E4B4-9B41408A7F9C}"/>
              </a:ext>
            </a:extLst>
          </p:cNvPr>
          <p:cNvSpPr>
            <a:spLocks noGrp="1"/>
          </p:cNvSpPr>
          <p:nvPr>
            <p:ph idx="1"/>
          </p:nvPr>
        </p:nvSpPr>
        <p:spPr/>
        <p:txBody>
          <a:bodyPr>
            <a:normAutofit fontScale="92500" lnSpcReduction="10000"/>
          </a:bodyPr>
          <a:lstStyle/>
          <a:p>
            <a:pPr lvl="0"/>
            <a:r>
              <a:rPr lang="en-US" dirty="0"/>
              <a:t>Discuss the results and comment on the sources of error.</a:t>
            </a:r>
          </a:p>
          <a:p>
            <a:pPr lvl="1"/>
            <a:r>
              <a:rPr lang="en-US" dirty="0"/>
              <a:t>Answer: </a:t>
            </a:r>
          </a:p>
          <a:p>
            <a:pPr lvl="1"/>
            <a:r>
              <a:rPr lang="en-US" dirty="0">
                <a:solidFill>
                  <a:srgbClr val="E5BA05"/>
                </a:solidFill>
              </a:rPr>
              <a:t>When bringing my magnet down towards the sensor the voltage went up, when raising back up it receded. When I flipped my magnet non the other side and brought it back down close to the sensor it almost stayed the same at 1. I tried two different magnets and they both had the same results. </a:t>
            </a:r>
          </a:p>
          <a:p>
            <a:pPr marL="457200" lvl="1" indent="0">
              <a:buNone/>
            </a:pPr>
            <a:endParaRPr lang="en-US" dirty="0"/>
          </a:p>
          <a:p>
            <a:pPr lvl="0"/>
            <a:r>
              <a:rPr lang="en-US" dirty="0"/>
              <a:t>Describe how the Hall sensor works. What are some applications for the Hall effect sensor? </a:t>
            </a:r>
          </a:p>
          <a:p>
            <a:pPr lvl="1"/>
            <a:r>
              <a:rPr lang="en-US" dirty="0"/>
              <a:t>Answer:</a:t>
            </a:r>
          </a:p>
          <a:p>
            <a:pPr lvl="1"/>
            <a:r>
              <a:rPr lang="en-US" dirty="0"/>
              <a:t> </a:t>
            </a:r>
            <a:r>
              <a:rPr lang="en-US" dirty="0">
                <a:solidFill>
                  <a:srgbClr val="E5BA05"/>
                </a:solidFill>
              </a:rPr>
              <a:t>Hall sensors work by measuring changing voltage when in the presence of a magnetic field perpendicular to the direction of the current flow. A lot of industrial settings use Hall sensors, they can be used for positions sensing, monitoring flow rates, water supply and treatment, and can also be found in the oil processing field. </a:t>
            </a:r>
          </a:p>
          <a:p>
            <a:endParaRPr lang="en-US" dirty="0"/>
          </a:p>
        </p:txBody>
      </p:sp>
    </p:spTree>
    <p:extLst>
      <p:ext uri="{BB962C8B-B14F-4D97-AF65-F5344CB8AC3E}">
        <p14:creationId xmlns:p14="http://schemas.microsoft.com/office/powerpoint/2010/main" val="1912621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3A24-D55B-DA48-5330-59BCEA89954D}"/>
              </a:ext>
            </a:extLst>
          </p:cNvPr>
          <p:cNvSpPr>
            <a:spLocks noGrp="1"/>
          </p:cNvSpPr>
          <p:nvPr>
            <p:ph type="title"/>
          </p:nvPr>
        </p:nvSpPr>
        <p:spPr>
          <a:xfrm>
            <a:off x="5146160" y="609600"/>
            <a:ext cx="5978072" cy="970450"/>
          </a:xfrm>
        </p:spPr>
        <p:txBody>
          <a:bodyPr>
            <a:normAutofit/>
          </a:bodyPr>
          <a:lstStyle/>
          <a:p>
            <a:r>
              <a:rPr lang="en-US" b="1" dirty="0"/>
              <a:t>CHALLENGES</a:t>
            </a:r>
            <a:r>
              <a:rPr lang="en-US" dirty="0"/>
              <a:t>	</a:t>
            </a:r>
          </a:p>
        </p:txBody>
      </p:sp>
      <p:pic>
        <p:nvPicPr>
          <p:cNvPr id="5" name="Picture 4" descr="White puzzle with one red piece">
            <a:extLst>
              <a:ext uri="{FF2B5EF4-FFF2-40B4-BE49-F238E27FC236}">
                <a16:creationId xmlns:a16="http://schemas.microsoft.com/office/drawing/2014/main" id="{A6C2F36F-2294-DA41-F14E-6EB6F5CB74BC}"/>
              </a:ext>
            </a:extLst>
          </p:cNvPr>
          <p:cNvPicPr>
            <a:picLocks noChangeAspect="1"/>
          </p:cNvPicPr>
          <p:nvPr/>
        </p:nvPicPr>
        <p:blipFill rotWithShape="1">
          <a:blip r:embed="rId3"/>
          <a:srcRect l="32053" r="30449"/>
          <a:stretch/>
        </p:blipFill>
        <p:spPr>
          <a:xfrm>
            <a:off x="-10649" y="1"/>
            <a:ext cx="4571649" cy="6858000"/>
          </a:xfrm>
          <a:prstGeom prst="rect">
            <a:avLst/>
          </a:prstGeom>
        </p:spPr>
      </p:pic>
      <p:sp>
        <p:nvSpPr>
          <p:cNvPr id="11" name="Content Placeholder 2">
            <a:extLst>
              <a:ext uri="{FF2B5EF4-FFF2-40B4-BE49-F238E27FC236}">
                <a16:creationId xmlns:a16="http://schemas.microsoft.com/office/drawing/2014/main" id="{44CE0112-9431-4320-AAFD-B19229B5F891}"/>
              </a:ext>
            </a:extLst>
          </p:cNvPr>
          <p:cNvSpPr>
            <a:spLocks noGrp="1"/>
          </p:cNvSpPr>
          <p:nvPr>
            <p:ph idx="1"/>
          </p:nvPr>
        </p:nvSpPr>
        <p:spPr>
          <a:xfrm>
            <a:off x="5146160" y="1828801"/>
            <a:ext cx="5978072" cy="3866048"/>
          </a:xfrm>
        </p:spPr>
        <p:txBody>
          <a:bodyPr anchor="ctr">
            <a:normAutofit/>
          </a:bodyPr>
          <a:lstStyle/>
          <a:p>
            <a:pPr indent="-342900">
              <a:buClr>
                <a:srgbClr val="A92211"/>
              </a:buClr>
              <a:buFont typeface="Wingdings" panose="05000000000000000000" pitchFamily="2" charset="2"/>
              <a:buChar char="v"/>
            </a:pPr>
            <a:r>
              <a:rPr lang="en-US" dirty="0"/>
              <a:t>I had issues with my placement of the ultrasonic sensor therefore it was throwing my data off. I was able to readjust and proceed with the experiment.</a:t>
            </a:r>
          </a:p>
          <a:p>
            <a:pPr indent="-342900">
              <a:buClr>
                <a:srgbClr val="A92211"/>
              </a:buClr>
              <a:buFont typeface="Wingdings" panose="05000000000000000000" pitchFamily="2" charset="2"/>
              <a:buChar char="v"/>
            </a:pPr>
            <a:r>
              <a:rPr lang="en-US" dirty="0"/>
              <a:t>I also found some difficulty with the rotary encoder fitting snug enough on my object so I could get complete, smooth rotations. </a:t>
            </a:r>
          </a:p>
        </p:txBody>
      </p:sp>
      <p:pic>
        <p:nvPicPr>
          <p:cNvPr id="12" name="Picture 8">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Tree>
    <p:extLst>
      <p:ext uri="{BB962C8B-B14F-4D97-AF65-F5344CB8AC3E}">
        <p14:creationId xmlns:p14="http://schemas.microsoft.com/office/powerpoint/2010/main" val="687836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6311D-F9D6-C15B-1870-F660531100A9}"/>
              </a:ext>
            </a:extLst>
          </p:cNvPr>
          <p:cNvSpPr>
            <a:spLocks noGrp="1"/>
          </p:cNvSpPr>
          <p:nvPr>
            <p:ph type="title"/>
          </p:nvPr>
        </p:nvSpPr>
        <p:spPr>
          <a:xfrm>
            <a:off x="676729" y="269362"/>
            <a:ext cx="10353762" cy="970450"/>
          </a:xfrm>
        </p:spPr>
        <p:txBody>
          <a:bodyPr>
            <a:normAutofit/>
          </a:bodyPr>
          <a:lstStyle/>
          <a:p>
            <a:r>
              <a:rPr lang="en-US" dirty="0">
                <a:solidFill>
                  <a:schemeClr val="tx1"/>
                </a:solidFill>
              </a:rPr>
              <a:t>	</a:t>
            </a:r>
            <a:r>
              <a:rPr lang="en-US" b="1" dirty="0">
                <a:solidFill>
                  <a:schemeClr val="tx1"/>
                </a:solidFill>
              </a:rPr>
              <a:t>MATERIALS LIST</a:t>
            </a:r>
          </a:p>
        </p:txBody>
      </p:sp>
      <p:sp>
        <p:nvSpPr>
          <p:cNvPr id="3" name="Content Placeholder 2">
            <a:extLst>
              <a:ext uri="{FF2B5EF4-FFF2-40B4-BE49-F238E27FC236}">
                <a16:creationId xmlns:a16="http://schemas.microsoft.com/office/drawing/2014/main" id="{2AE3D976-0658-0FBA-A3E2-FC95CBF8B8F6}"/>
              </a:ext>
            </a:extLst>
          </p:cNvPr>
          <p:cNvSpPr>
            <a:spLocks noGrp="1"/>
          </p:cNvSpPr>
          <p:nvPr>
            <p:ph idx="1"/>
          </p:nvPr>
        </p:nvSpPr>
        <p:spPr>
          <a:xfrm>
            <a:off x="142875" y="1732449"/>
            <a:ext cx="6317192" cy="4058751"/>
          </a:xfrm>
        </p:spPr>
        <p:txBody>
          <a:bodyPr anchor="ctr">
            <a:normAutofit/>
          </a:bodyPr>
          <a:lstStyle/>
          <a:p>
            <a:pPr lvl="0">
              <a:buClr>
                <a:srgbClr val="4EB296"/>
              </a:buClr>
            </a:pPr>
            <a:r>
              <a:rPr lang="en-US" dirty="0">
                <a:solidFill>
                  <a:srgbClr val="E5BA05"/>
                </a:solidFill>
              </a:rPr>
              <a:t>Arduino Mega 2560</a:t>
            </a:r>
          </a:p>
          <a:p>
            <a:pPr lvl="0">
              <a:buClr>
                <a:srgbClr val="4EB296"/>
              </a:buClr>
            </a:pPr>
            <a:r>
              <a:rPr lang="en-US" dirty="0">
                <a:solidFill>
                  <a:srgbClr val="E5BA05"/>
                </a:solidFill>
              </a:rPr>
              <a:t>Ultrasonic sensor HC-SR04</a:t>
            </a:r>
          </a:p>
          <a:p>
            <a:pPr lvl="0">
              <a:buClr>
                <a:srgbClr val="4EB296"/>
              </a:buClr>
            </a:pPr>
            <a:r>
              <a:rPr lang="en-US" dirty="0">
                <a:solidFill>
                  <a:srgbClr val="E5BA05"/>
                </a:solidFill>
              </a:rPr>
              <a:t>Male to Male Wires</a:t>
            </a:r>
          </a:p>
          <a:p>
            <a:pPr lvl="0">
              <a:buClr>
                <a:srgbClr val="4EB296"/>
              </a:buClr>
            </a:pPr>
            <a:r>
              <a:rPr lang="en-US" dirty="0">
                <a:solidFill>
                  <a:srgbClr val="E5BA05"/>
                </a:solidFill>
              </a:rPr>
              <a:t>Breadboard</a:t>
            </a:r>
          </a:p>
          <a:p>
            <a:pPr lvl="0">
              <a:buClr>
                <a:srgbClr val="4EB296"/>
              </a:buClr>
            </a:pPr>
            <a:r>
              <a:rPr lang="en-US" dirty="0">
                <a:solidFill>
                  <a:srgbClr val="E5BA05"/>
                </a:solidFill>
              </a:rPr>
              <a:t>USB cable to connect Arduino</a:t>
            </a:r>
          </a:p>
          <a:p>
            <a:pPr lvl="0">
              <a:buClr>
                <a:srgbClr val="4EB296"/>
              </a:buClr>
            </a:pPr>
            <a:r>
              <a:rPr lang="en-US" dirty="0">
                <a:solidFill>
                  <a:srgbClr val="E5BA05"/>
                </a:solidFill>
              </a:rPr>
              <a:t>Ruler or tape measurer </a:t>
            </a:r>
          </a:p>
          <a:p>
            <a:pPr lvl="0">
              <a:buClr>
                <a:srgbClr val="4EB296"/>
              </a:buClr>
            </a:pPr>
            <a:r>
              <a:rPr lang="en-US" dirty="0">
                <a:solidFill>
                  <a:srgbClr val="E5BA05"/>
                </a:solidFill>
              </a:rPr>
              <a:t>Object to act as obstacle and/or undergo free-fall </a:t>
            </a:r>
          </a:p>
          <a:p>
            <a:pPr>
              <a:buClr>
                <a:srgbClr val="4EB296"/>
              </a:buClr>
            </a:pPr>
            <a:endParaRPr lang="en-US" dirty="0"/>
          </a:p>
        </p:txBody>
      </p:sp>
      <p:pic>
        <p:nvPicPr>
          <p:cNvPr id="16" name="Picture 13">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4" name="Picture 3">
            <a:extLst>
              <a:ext uri="{FF2B5EF4-FFF2-40B4-BE49-F238E27FC236}">
                <a16:creationId xmlns:a16="http://schemas.microsoft.com/office/drawing/2014/main" id="{63F287B5-2488-CFC9-4FDF-AFA1EA8DC099}"/>
              </a:ext>
            </a:extLst>
          </p:cNvPr>
          <p:cNvPicPr>
            <a:picLocks noGrp="1" noChangeAspect="1"/>
          </p:cNvPicPr>
          <p:nvPr/>
        </p:nvPicPr>
        <p:blipFill rotWithShape="1">
          <a:blip r:embed="rId4">
            <a:extLst>
              <a:ext uri="{28A0092B-C50C-407E-A947-70E740481C1C}">
                <a14:useLocalDpi xmlns:a14="http://schemas.microsoft.com/office/drawing/2010/main" val="0"/>
              </a:ext>
            </a:extLst>
          </a:blip>
          <a:srcRect l="9833" r="7810" b="1"/>
          <a:stretch/>
        </p:blipFill>
        <p:spPr>
          <a:xfrm>
            <a:off x="6384663" y="1492585"/>
            <a:ext cx="5546272" cy="4444705"/>
          </a:xfrm>
          <a:prstGeom prst="rect">
            <a:avLst/>
          </a:prstGeom>
        </p:spPr>
      </p:pic>
    </p:spTree>
    <p:extLst>
      <p:ext uri="{BB962C8B-B14F-4D97-AF65-F5344CB8AC3E}">
        <p14:creationId xmlns:p14="http://schemas.microsoft.com/office/powerpoint/2010/main" val="4223954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a:xfrm>
            <a:off x="913795" y="609600"/>
            <a:ext cx="10353762" cy="970450"/>
          </a:xfrm>
        </p:spPr>
        <p:txBody>
          <a:bodyPr>
            <a:normAutofit/>
          </a:bodyPr>
          <a:lstStyle/>
          <a:p>
            <a:r>
              <a:rPr lang="en-US" dirty="0"/>
              <a:t>CAREER SKILLS</a:t>
            </a:r>
          </a:p>
        </p:txBody>
      </p:sp>
      <p:pic>
        <p:nvPicPr>
          <p:cNvPr id="9" name="Picture 8">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1731964"/>
            <a:ext cx="12192001" cy="5126036"/>
          </a:xfrm>
          <a:prstGeom prst="rect">
            <a:avLst/>
          </a:prstGeom>
          <a:effectLst>
            <a:innerShdw blurRad="63500" dist="50800" dir="16200000">
              <a:prstClr val="black">
                <a:alpha val="50000"/>
              </a:prstClr>
            </a:innerShdw>
          </a:effectLst>
        </p:spPr>
      </p:pic>
      <p:graphicFrame>
        <p:nvGraphicFramePr>
          <p:cNvPr id="5" name="Content Placeholder 2">
            <a:extLst>
              <a:ext uri="{FF2B5EF4-FFF2-40B4-BE49-F238E27FC236}">
                <a16:creationId xmlns:a16="http://schemas.microsoft.com/office/drawing/2014/main" id="{669412F9-B8C5-6B3B-84BE-07E1D0018CD2}"/>
              </a:ext>
            </a:extLst>
          </p:cNvPr>
          <p:cNvGraphicFramePr>
            <a:graphicFrameLocks noGrp="1"/>
          </p:cNvGraphicFramePr>
          <p:nvPr>
            <p:ph idx="1"/>
            <p:extLst>
              <p:ext uri="{D42A27DB-BD31-4B8C-83A1-F6EECF244321}">
                <p14:modId xmlns:p14="http://schemas.microsoft.com/office/powerpoint/2010/main" val="2508298169"/>
              </p:ext>
            </p:extLst>
          </p:nvPr>
        </p:nvGraphicFramePr>
        <p:xfrm>
          <a:off x="914400" y="1892830"/>
          <a:ext cx="10353675" cy="3898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3229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5EC62-62C8-2480-C8D8-97ED57CF5CA8}"/>
              </a:ext>
            </a:extLst>
          </p:cNvPr>
          <p:cNvSpPr>
            <a:spLocks noGrp="1"/>
          </p:cNvSpPr>
          <p:nvPr>
            <p:ph type="title"/>
          </p:nvPr>
        </p:nvSpPr>
        <p:spPr>
          <a:xfrm>
            <a:off x="913795" y="609600"/>
            <a:ext cx="10353762" cy="970450"/>
          </a:xfrm>
        </p:spPr>
        <p:txBody>
          <a:bodyPr>
            <a:normAutofit/>
          </a:bodyPr>
          <a:lstStyle/>
          <a:p>
            <a:r>
              <a:rPr lang="en-US" sz="4400" b="1" dirty="0">
                <a:solidFill>
                  <a:schemeClr val="tx1"/>
                </a:solidFill>
              </a:rPr>
              <a:t>MATERIALS LIST</a:t>
            </a:r>
          </a:p>
        </p:txBody>
      </p:sp>
      <p:sp>
        <p:nvSpPr>
          <p:cNvPr id="3" name="Content Placeholder 2">
            <a:extLst>
              <a:ext uri="{FF2B5EF4-FFF2-40B4-BE49-F238E27FC236}">
                <a16:creationId xmlns:a16="http://schemas.microsoft.com/office/drawing/2014/main" id="{80A3A4DB-45A3-F4D5-3348-3723C1E8F17B}"/>
              </a:ext>
            </a:extLst>
          </p:cNvPr>
          <p:cNvSpPr>
            <a:spLocks noGrp="1"/>
          </p:cNvSpPr>
          <p:nvPr>
            <p:ph idx="1"/>
          </p:nvPr>
        </p:nvSpPr>
        <p:spPr>
          <a:xfrm>
            <a:off x="913795" y="1732449"/>
            <a:ext cx="5546272" cy="4058751"/>
          </a:xfrm>
        </p:spPr>
        <p:txBody>
          <a:bodyPr anchor="ctr">
            <a:normAutofit/>
          </a:bodyPr>
          <a:lstStyle/>
          <a:p>
            <a:pPr lvl="0">
              <a:buClr>
                <a:srgbClr val="FAFF6A"/>
              </a:buClr>
            </a:pPr>
            <a:r>
              <a:rPr lang="en-US" dirty="0">
                <a:solidFill>
                  <a:srgbClr val="E5BA05"/>
                </a:solidFill>
              </a:rPr>
              <a:t>Arduino Mega 2560</a:t>
            </a:r>
          </a:p>
          <a:p>
            <a:pPr lvl="0">
              <a:buClr>
                <a:srgbClr val="FAFF6A"/>
              </a:buClr>
            </a:pPr>
            <a:r>
              <a:rPr lang="en-US" dirty="0">
                <a:solidFill>
                  <a:srgbClr val="E5BA05"/>
                </a:solidFill>
              </a:rPr>
              <a:t>Rotary Encoder Part KY-040</a:t>
            </a:r>
          </a:p>
          <a:p>
            <a:pPr lvl="0">
              <a:buClr>
                <a:srgbClr val="FAFF6A"/>
              </a:buClr>
            </a:pPr>
            <a:r>
              <a:rPr lang="en-US" dirty="0">
                <a:solidFill>
                  <a:srgbClr val="E5BA05"/>
                </a:solidFill>
              </a:rPr>
              <a:t>Male to Female Wires</a:t>
            </a:r>
          </a:p>
          <a:p>
            <a:pPr lvl="0">
              <a:buClr>
                <a:srgbClr val="FAFF6A"/>
              </a:buClr>
            </a:pPr>
            <a:r>
              <a:rPr lang="en-US" dirty="0">
                <a:solidFill>
                  <a:srgbClr val="E5BA05"/>
                </a:solidFill>
              </a:rPr>
              <a:t>USB cable to connect Arduino</a:t>
            </a:r>
          </a:p>
          <a:p>
            <a:pPr lvl="0">
              <a:buClr>
                <a:srgbClr val="FAFF6A"/>
              </a:buClr>
            </a:pPr>
            <a:r>
              <a:rPr lang="en-US" dirty="0">
                <a:solidFill>
                  <a:srgbClr val="E5BA05"/>
                </a:solidFill>
              </a:rPr>
              <a:t>Object to attach onto rotary encoder </a:t>
            </a:r>
          </a:p>
          <a:p>
            <a:pPr lvl="0">
              <a:buClr>
                <a:srgbClr val="FAFF6A"/>
              </a:buClr>
            </a:pPr>
            <a:r>
              <a:rPr lang="en-US" dirty="0">
                <a:solidFill>
                  <a:srgbClr val="E5BA05"/>
                </a:solidFill>
              </a:rPr>
              <a:t>Ruler or tape measurer </a:t>
            </a:r>
          </a:p>
          <a:p>
            <a:pPr>
              <a:buClr>
                <a:srgbClr val="FAFF6A"/>
              </a:buClr>
            </a:pPr>
            <a:endParaRPr lang="en-US" dirty="0"/>
          </a:p>
        </p:txBody>
      </p:sp>
      <p:pic>
        <p:nvPicPr>
          <p:cNvPr id="9" name="Picture 8">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4" name="Picture 3">
            <a:extLst>
              <a:ext uri="{FF2B5EF4-FFF2-40B4-BE49-F238E27FC236}">
                <a16:creationId xmlns:a16="http://schemas.microsoft.com/office/drawing/2014/main" id="{7CCF74EE-F5EE-A45C-2261-C0B4475D2ABA}"/>
              </a:ext>
            </a:extLst>
          </p:cNvPr>
          <p:cNvPicPr>
            <a:picLocks noGrp="1" noChangeAspect="1"/>
          </p:cNvPicPr>
          <p:nvPr/>
        </p:nvPicPr>
        <p:blipFill rotWithShape="1">
          <a:blip r:embed="rId4">
            <a:extLst>
              <a:ext uri="{28A0092B-C50C-407E-A947-70E740481C1C}">
                <a14:useLocalDpi xmlns:a14="http://schemas.microsoft.com/office/drawing/2010/main" val="0"/>
              </a:ext>
            </a:extLst>
          </a:blip>
          <a:srcRect l="30427" r="9678" b="1"/>
          <a:stretch/>
        </p:blipFill>
        <p:spPr>
          <a:xfrm>
            <a:off x="5869440" y="1834040"/>
            <a:ext cx="5829961" cy="4672049"/>
          </a:xfrm>
          <a:prstGeom prst="rect">
            <a:avLst/>
          </a:prstGeom>
        </p:spPr>
      </p:pic>
    </p:spTree>
    <p:extLst>
      <p:ext uri="{BB962C8B-B14F-4D97-AF65-F5344CB8AC3E}">
        <p14:creationId xmlns:p14="http://schemas.microsoft.com/office/powerpoint/2010/main" val="2418776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3ADF2-E1C4-0DF3-8EB3-E8C22E032C66}"/>
              </a:ext>
            </a:extLst>
          </p:cNvPr>
          <p:cNvSpPr>
            <a:spLocks noGrp="1"/>
          </p:cNvSpPr>
          <p:nvPr>
            <p:ph type="title"/>
          </p:nvPr>
        </p:nvSpPr>
        <p:spPr>
          <a:xfrm>
            <a:off x="913795" y="242888"/>
            <a:ext cx="10353762" cy="1337162"/>
          </a:xfrm>
        </p:spPr>
        <p:txBody>
          <a:bodyPr>
            <a:normAutofit/>
          </a:bodyPr>
          <a:lstStyle/>
          <a:p>
            <a:r>
              <a:rPr lang="en-US" sz="4400" b="1" dirty="0">
                <a:solidFill>
                  <a:schemeClr val="tx1"/>
                </a:solidFill>
              </a:rPr>
              <a:t>MATERIALS LIST</a:t>
            </a:r>
          </a:p>
        </p:txBody>
      </p:sp>
      <p:sp>
        <p:nvSpPr>
          <p:cNvPr id="3" name="Content Placeholder 2">
            <a:extLst>
              <a:ext uri="{FF2B5EF4-FFF2-40B4-BE49-F238E27FC236}">
                <a16:creationId xmlns:a16="http://schemas.microsoft.com/office/drawing/2014/main" id="{C2FB29B6-6934-EA3B-EAE9-0F0E5B895922}"/>
              </a:ext>
            </a:extLst>
          </p:cNvPr>
          <p:cNvSpPr>
            <a:spLocks noGrp="1"/>
          </p:cNvSpPr>
          <p:nvPr>
            <p:ph idx="1"/>
          </p:nvPr>
        </p:nvSpPr>
        <p:spPr>
          <a:xfrm>
            <a:off x="913795" y="1732449"/>
            <a:ext cx="5546272" cy="4058751"/>
          </a:xfrm>
        </p:spPr>
        <p:txBody>
          <a:bodyPr anchor="ctr">
            <a:normAutofit/>
          </a:bodyPr>
          <a:lstStyle/>
          <a:p>
            <a:pPr lvl="0">
              <a:buClr>
                <a:srgbClr val="FFAE2D"/>
              </a:buClr>
            </a:pPr>
            <a:r>
              <a:rPr lang="en-US" dirty="0">
                <a:solidFill>
                  <a:srgbClr val="E5BA05"/>
                </a:solidFill>
              </a:rPr>
              <a:t>ESP32 microprocessor </a:t>
            </a:r>
          </a:p>
          <a:p>
            <a:pPr lvl="0">
              <a:buClr>
                <a:srgbClr val="FFAE2D"/>
              </a:buClr>
            </a:pPr>
            <a:r>
              <a:rPr lang="en-US" dirty="0">
                <a:solidFill>
                  <a:srgbClr val="E5BA05"/>
                </a:solidFill>
              </a:rPr>
              <a:t>Micro-USB cable</a:t>
            </a:r>
          </a:p>
          <a:p>
            <a:pPr lvl="0">
              <a:buClr>
                <a:srgbClr val="FFAE2D"/>
              </a:buClr>
            </a:pPr>
            <a:r>
              <a:rPr lang="en-US" dirty="0">
                <a:solidFill>
                  <a:srgbClr val="E5BA05"/>
                </a:solidFill>
              </a:rPr>
              <a:t>Magnet</a:t>
            </a:r>
          </a:p>
          <a:p>
            <a:pPr>
              <a:buClr>
                <a:srgbClr val="FFAE2D"/>
              </a:buClr>
            </a:pPr>
            <a:endParaRPr lang="en-US" dirty="0"/>
          </a:p>
        </p:txBody>
      </p:sp>
      <p:pic>
        <p:nvPicPr>
          <p:cNvPr id="9" name="Picture 8">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4" name="Picture 3">
            <a:extLst>
              <a:ext uri="{FF2B5EF4-FFF2-40B4-BE49-F238E27FC236}">
                <a16:creationId xmlns:a16="http://schemas.microsoft.com/office/drawing/2014/main" id="{2216E681-E9D5-0236-D716-A37FD3C9F9DE}"/>
              </a:ext>
            </a:extLst>
          </p:cNvPr>
          <p:cNvPicPr>
            <a:picLocks noGrp="1" noChangeAspect="1"/>
          </p:cNvPicPr>
          <p:nvPr/>
        </p:nvPicPr>
        <p:blipFill rotWithShape="1">
          <a:blip r:embed="rId4">
            <a:extLst>
              <a:ext uri="{28A0092B-C50C-407E-A947-70E740481C1C}">
                <a14:useLocalDpi xmlns:a14="http://schemas.microsoft.com/office/drawing/2010/main" val="0"/>
              </a:ext>
            </a:extLst>
          </a:blip>
          <a:srcRect l="9329" r="15491" b="2"/>
          <a:stretch/>
        </p:blipFill>
        <p:spPr>
          <a:xfrm>
            <a:off x="6090676" y="1847072"/>
            <a:ext cx="5659911" cy="4535774"/>
          </a:xfrm>
          <a:prstGeom prst="rect">
            <a:avLst/>
          </a:prstGeom>
        </p:spPr>
      </p:pic>
    </p:spTree>
    <p:extLst>
      <p:ext uri="{BB962C8B-B14F-4D97-AF65-F5344CB8AC3E}">
        <p14:creationId xmlns:p14="http://schemas.microsoft.com/office/powerpoint/2010/main" val="559391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C2380-F384-C5C9-A297-C8A31D2BDF4D}"/>
              </a:ext>
            </a:extLst>
          </p:cNvPr>
          <p:cNvSpPr>
            <a:spLocks noGrp="1"/>
          </p:cNvSpPr>
          <p:nvPr>
            <p:ph type="title"/>
          </p:nvPr>
        </p:nvSpPr>
        <p:spPr>
          <a:xfrm>
            <a:off x="1156380" y="348887"/>
            <a:ext cx="9930720" cy="622663"/>
          </a:xfrm>
        </p:spPr>
        <p:txBody>
          <a:bodyPr vert="horz" lIns="91440" tIns="45720" rIns="91440" bIns="45720" rtlCol="0" anchor="b">
            <a:normAutofit/>
          </a:bodyPr>
          <a:lstStyle/>
          <a:p>
            <a:pPr>
              <a:lnSpc>
                <a:spcPct val="90000"/>
              </a:lnSpc>
            </a:pPr>
            <a:r>
              <a:rPr lang="en-US" sz="3400" b="1" dirty="0"/>
              <a:t>MATERIALS LIST- REQUIRED SOFTWARE</a:t>
            </a:r>
          </a:p>
        </p:txBody>
      </p:sp>
      <p:sp>
        <p:nvSpPr>
          <p:cNvPr id="3" name="Content Placeholder 2">
            <a:extLst>
              <a:ext uri="{FF2B5EF4-FFF2-40B4-BE49-F238E27FC236}">
                <a16:creationId xmlns:a16="http://schemas.microsoft.com/office/drawing/2014/main" id="{DEC59807-59C9-0CF5-B90E-BC98FF69CCF1}"/>
              </a:ext>
            </a:extLst>
          </p:cNvPr>
          <p:cNvSpPr>
            <a:spLocks noGrp="1"/>
          </p:cNvSpPr>
          <p:nvPr>
            <p:ph idx="1"/>
          </p:nvPr>
        </p:nvSpPr>
        <p:spPr>
          <a:xfrm>
            <a:off x="1401723" y="5814241"/>
            <a:ext cx="9440034" cy="500834"/>
          </a:xfrm>
        </p:spPr>
        <p:txBody>
          <a:bodyPr vert="horz" lIns="91440" tIns="45720" rIns="91440" bIns="45720" rtlCol="0" anchor="t">
            <a:normAutofit/>
          </a:bodyPr>
          <a:lstStyle/>
          <a:p>
            <a:pPr marL="0" indent="0" algn="ctr">
              <a:buNone/>
            </a:pPr>
            <a:r>
              <a:rPr lang="en-US" dirty="0">
                <a:solidFill>
                  <a:srgbClr val="E5BA05"/>
                </a:solidFill>
              </a:rPr>
              <a:t>Microsoft Excel installed and running.</a:t>
            </a:r>
          </a:p>
        </p:txBody>
      </p:sp>
      <p:pic>
        <p:nvPicPr>
          <p:cNvPr id="4" name="Picture 3">
            <a:extLst>
              <a:ext uri="{FF2B5EF4-FFF2-40B4-BE49-F238E27FC236}">
                <a16:creationId xmlns:a16="http://schemas.microsoft.com/office/drawing/2014/main" id="{AF8249A7-33D8-1229-ACF2-1BAE8FB6E9E5}"/>
              </a:ext>
            </a:extLst>
          </p:cNvPr>
          <p:cNvPicPr>
            <a:picLocks noGrp="1" noChangeAspect="1"/>
          </p:cNvPicPr>
          <p:nvPr/>
        </p:nvPicPr>
        <p:blipFill rotWithShape="1">
          <a:blip r:embed="rId3"/>
          <a:srcRect l="42" t="-2" r="53710" b="20367"/>
          <a:stretch/>
        </p:blipFill>
        <p:spPr>
          <a:xfrm>
            <a:off x="3257096" y="1323547"/>
            <a:ext cx="6241081" cy="3977115"/>
          </a:xfrm>
          <a:prstGeom prst="rect">
            <a:avLst/>
          </a:prstGeom>
        </p:spPr>
      </p:pic>
    </p:spTree>
    <p:extLst>
      <p:ext uri="{BB962C8B-B14F-4D97-AF65-F5344CB8AC3E}">
        <p14:creationId xmlns:p14="http://schemas.microsoft.com/office/powerpoint/2010/main" val="2602059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2F363-6B24-455A-3B86-1CFAEE329ED0}"/>
              </a:ext>
            </a:extLst>
          </p:cNvPr>
          <p:cNvSpPr>
            <a:spLocks noGrp="1"/>
          </p:cNvSpPr>
          <p:nvPr>
            <p:ph type="title"/>
          </p:nvPr>
        </p:nvSpPr>
        <p:spPr>
          <a:xfrm>
            <a:off x="919119" y="374913"/>
            <a:ext cx="10353762" cy="970450"/>
          </a:xfrm>
        </p:spPr>
        <p:txBody>
          <a:bodyPr>
            <a:normAutofit/>
          </a:bodyPr>
          <a:lstStyle/>
          <a:p>
            <a:r>
              <a:rPr lang="en-US" sz="3200" b="1" dirty="0">
                <a:solidFill>
                  <a:schemeClr val="tx1"/>
                </a:solidFill>
              </a:rPr>
              <a:t>MATERIALS LIST- REQUIRED SOFTWARE</a:t>
            </a:r>
          </a:p>
        </p:txBody>
      </p:sp>
      <p:sp>
        <p:nvSpPr>
          <p:cNvPr id="3" name="Content Placeholder 2">
            <a:extLst>
              <a:ext uri="{FF2B5EF4-FFF2-40B4-BE49-F238E27FC236}">
                <a16:creationId xmlns:a16="http://schemas.microsoft.com/office/drawing/2014/main" id="{E79C3128-97F8-DD3F-54FB-67643E36430D}"/>
              </a:ext>
            </a:extLst>
          </p:cNvPr>
          <p:cNvSpPr>
            <a:spLocks noGrp="1"/>
          </p:cNvSpPr>
          <p:nvPr>
            <p:ph idx="1"/>
          </p:nvPr>
        </p:nvSpPr>
        <p:spPr>
          <a:xfrm rot="10800000" flipV="1">
            <a:off x="3173902" y="5748956"/>
            <a:ext cx="6658719" cy="485775"/>
          </a:xfrm>
        </p:spPr>
        <p:txBody>
          <a:bodyPr>
            <a:normAutofit/>
          </a:bodyPr>
          <a:lstStyle/>
          <a:p>
            <a:r>
              <a:rPr lang="en-US" dirty="0">
                <a:solidFill>
                  <a:srgbClr val="E5BA05"/>
                </a:solidFill>
              </a:rPr>
              <a:t>Arduino IDE installed and running.</a:t>
            </a:r>
          </a:p>
          <a:p>
            <a:endParaRPr lang="en-US" dirty="0"/>
          </a:p>
        </p:txBody>
      </p:sp>
      <p:pic>
        <p:nvPicPr>
          <p:cNvPr id="4" name="Picture 3">
            <a:extLst>
              <a:ext uri="{FF2B5EF4-FFF2-40B4-BE49-F238E27FC236}">
                <a16:creationId xmlns:a16="http://schemas.microsoft.com/office/drawing/2014/main" id="{BE117698-16B4-74EB-F4A0-F783DDE7FB5C}"/>
              </a:ext>
            </a:extLst>
          </p:cNvPr>
          <p:cNvPicPr>
            <a:picLocks noGrp="1" noChangeAspect="1"/>
          </p:cNvPicPr>
          <p:nvPr/>
        </p:nvPicPr>
        <p:blipFill rotWithShape="1">
          <a:blip r:embed="rId2"/>
          <a:srcRect l="9398" t="5794" r="64053" b="29060"/>
          <a:stretch/>
        </p:blipFill>
        <p:spPr>
          <a:xfrm>
            <a:off x="3139173" y="1460898"/>
            <a:ext cx="5688738" cy="3936204"/>
          </a:xfrm>
          <a:prstGeom prst="rect">
            <a:avLst/>
          </a:prstGeom>
        </p:spPr>
      </p:pic>
    </p:spTree>
    <p:extLst>
      <p:ext uri="{BB962C8B-B14F-4D97-AF65-F5344CB8AC3E}">
        <p14:creationId xmlns:p14="http://schemas.microsoft.com/office/powerpoint/2010/main" val="338934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 name="Picture 3" descr="Circuit board">
            <a:extLst>
              <a:ext uri="{FF2B5EF4-FFF2-40B4-BE49-F238E27FC236}">
                <a16:creationId xmlns:a16="http://schemas.microsoft.com/office/drawing/2014/main" id="{CDA89334-1334-CDC1-2A69-03EE8904AF6A}"/>
              </a:ext>
            </a:extLst>
          </p:cNvPr>
          <p:cNvPicPr>
            <a:picLocks noChangeAspect="1"/>
          </p:cNvPicPr>
          <p:nvPr/>
        </p:nvPicPr>
        <p:blipFill rotWithShape="1">
          <a:blip r:embed="rId3">
            <a:duotone>
              <a:prstClr val="black"/>
              <a:schemeClr val="tx2">
                <a:tint val="45000"/>
                <a:satMod val="400000"/>
              </a:schemeClr>
            </a:duotone>
            <a:alphaModFix amt="35000"/>
          </a:blip>
          <a:srcRect t="15730"/>
          <a:stretch/>
        </p:blipFill>
        <p:spPr>
          <a:xfrm>
            <a:off x="20" y="11479"/>
            <a:ext cx="12191980" cy="6857990"/>
          </a:xfrm>
          <a:prstGeom prst="rect">
            <a:avLst/>
          </a:prstGeom>
        </p:spPr>
      </p:pic>
      <p:sp>
        <p:nvSpPr>
          <p:cNvPr id="2" name="Title 1">
            <a:extLst>
              <a:ext uri="{FF2B5EF4-FFF2-40B4-BE49-F238E27FC236}">
                <a16:creationId xmlns:a16="http://schemas.microsoft.com/office/drawing/2014/main" id="{FF5B3859-3C04-7063-5F64-16F7493B15FD}"/>
              </a:ext>
            </a:extLst>
          </p:cNvPr>
          <p:cNvSpPr>
            <a:spLocks noGrp="1"/>
          </p:cNvSpPr>
          <p:nvPr>
            <p:ph type="title"/>
          </p:nvPr>
        </p:nvSpPr>
        <p:spPr>
          <a:xfrm>
            <a:off x="0" y="814389"/>
            <a:ext cx="11987213" cy="1471612"/>
          </a:xfrm>
        </p:spPr>
        <p:txBody>
          <a:bodyPr vert="horz" lIns="91440" tIns="45720" rIns="91440" bIns="45720" rtlCol="0" anchor="b">
            <a:normAutofit/>
          </a:bodyPr>
          <a:lstStyle/>
          <a:p>
            <a:r>
              <a:rPr lang="en-US" b="1" dirty="0"/>
              <a:t>PRECISION OF AN ULTRASONIC SENSOR</a:t>
            </a:r>
          </a:p>
        </p:txBody>
      </p:sp>
      <p:sp>
        <p:nvSpPr>
          <p:cNvPr id="5" name="TextBox 4">
            <a:extLst>
              <a:ext uri="{FF2B5EF4-FFF2-40B4-BE49-F238E27FC236}">
                <a16:creationId xmlns:a16="http://schemas.microsoft.com/office/drawing/2014/main" id="{A9F77281-2591-E6ED-CA0C-EF6FF7D52DBD}"/>
              </a:ext>
            </a:extLst>
          </p:cNvPr>
          <p:cNvSpPr txBox="1"/>
          <p:nvPr/>
        </p:nvSpPr>
        <p:spPr>
          <a:xfrm>
            <a:off x="1510154" y="2807226"/>
            <a:ext cx="9329737" cy="1631216"/>
          </a:xfrm>
          <a:prstGeom prst="rect">
            <a:avLst/>
          </a:prstGeom>
          <a:noFill/>
        </p:spPr>
        <p:txBody>
          <a:bodyPr wrap="square" rtlCol="0">
            <a:spAutoFit/>
          </a:bodyPr>
          <a:lstStyle/>
          <a:p>
            <a:pPr algn="ctr"/>
            <a:r>
              <a:rPr lang="en-US" sz="2000" b="1" dirty="0">
                <a:solidFill>
                  <a:srgbClr val="E5BA05"/>
                </a:solidFill>
              </a:rPr>
              <a:t>An ultrasonic sensor is a device that will measure the distance of an item by emitting ultrasonic sound waves toward an item and then determines its distance by detecting the reflected waves. Determining the precision of the data collecting sensor is vital as you want accurate readings and sensors are known to drift over time. </a:t>
            </a:r>
          </a:p>
        </p:txBody>
      </p:sp>
    </p:spTree>
    <p:extLst>
      <p:ext uri="{BB962C8B-B14F-4D97-AF65-F5344CB8AC3E}">
        <p14:creationId xmlns:p14="http://schemas.microsoft.com/office/powerpoint/2010/main" val="400004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Slate</Template>
  <TotalTime>392</TotalTime>
  <Words>1919</Words>
  <Application>Microsoft Office PowerPoint</Application>
  <PresentationFormat>Widescreen</PresentationFormat>
  <Paragraphs>268</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Calisto MT</vt:lpstr>
      <vt:lpstr>Cambria Math</vt:lpstr>
      <vt:lpstr>Liberation Serif</vt:lpstr>
      <vt:lpstr>Wingdings</vt:lpstr>
      <vt:lpstr>Wingdings 2</vt:lpstr>
      <vt:lpstr>Slate</vt:lpstr>
      <vt:lpstr>Applied Physics  PHYS204 Final Course Project </vt:lpstr>
      <vt:lpstr>Introduction</vt:lpstr>
      <vt:lpstr>MATERIALS LIST</vt:lpstr>
      <vt:lpstr> MATERIALS LIST</vt:lpstr>
      <vt:lpstr>MATERIALS LIST</vt:lpstr>
      <vt:lpstr>MATERIALS LIST</vt:lpstr>
      <vt:lpstr>MATERIALS LIST- REQUIRED SOFTWARE</vt:lpstr>
      <vt:lpstr>MATERIALS LIST- REQUIRED SOFTWARE</vt:lpstr>
      <vt:lpstr>PRECISION OF AN ULTRASONIC SENSOR</vt:lpstr>
      <vt:lpstr>EXPERIMENTAL SET-UP-  PRECISION OF AN ULTRASONIC SENSOR EXPERIMENT</vt:lpstr>
      <vt:lpstr>RAW DATA- PRECISION OF AN ULTRASONIC SENSOR EXPERIMENT</vt:lpstr>
      <vt:lpstr>DATA COLLECTION- PRECISION OF AN ULTRASONIC SENSOR EXPERIMENT</vt:lpstr>
      <vt:lpstr>DATA ANALYSIS- PRECISION OF AN ULTRASONIC SENSOR EXPERIMENT</vt:lpstr>
      <vt:lpstr>CONCLUSION  PRECISION OF AN ULTRASONIC SENSOR EXPERIMENT</vt:lpstr>
      <vt:lpstr>FREE FALL MOTION</vt:lpstr>
      <vt:lpstr>EXPERIMENTAL SET-UP FREE FALL MOTION</vt:lpstr>
      <vt:lpstr>SERIAL MONTIOR  FREE-FALL MOTION</vt:lpstr>
      <vt:lpstr>EXCEL TABLE FREE-FALL MOTION</vt:lpstr>
      <vt:lpstr>EXCEL GRAPH FREE-FALL MOTION</vt:lpstr>
      <vt:lpstr>DATA COLLECTION FREE-FALL MOTION</vt:lpstr>
      <vt:lpstr>DATA ANALYSIS FREE-FALL MOTION</vt:lpstr>
      <vt:lpstr>CONCLUSION FREE-FALL MOTION</vt:lpstr>
      <vt:lpstr>CONSERVATION OF ENERGY</vt:lpstr>
      <vt:lpstr>EXCEL TABLE CONSERVATION OF ENERGY</vt:lpstr>
      <vt:lpstr>EXCEL GRAPH CONSERVATION OF ENERGY</vt:lpstr>
      <vt:lpstr>DATA ANALYSIS CONSERVATION OF ENERGY</vt:lpstr>
      <vt:lpstr>CONCLUSION CONSERVATIN OF ENERGY</vt:lpstr>
      <vt:lpstr>CIRCULAR MOTION  WITH ROTARY ENCODER</vt:lpstr>
      <vt:lpstr>EXPERIMENTAL SET-UP CIRCULAR MOTION WITH ROTARY ENCODER</vt:lpstr>
      <vt:lpstr>RAW DATA CIRCULAR MOTION WITH ROTARY ENCODER</vt:lpstr>
      <vt:lpstr>DATA COLLECTION CIRCULAR MOTION WITH ROTARY ENCODER</vt:lpstr>
      <vt:lpstr>DATA ANALYSIS CIRCULAR MOTION WITH ROTARY ENCODER</vt:lpstr>
      <vt:lpstr>CONCLUSION CIRCULAR MOTION WITH ROTARY ENCODER</vt:lpstr>
      <vt:lpstr>HALL EFFECT</vt:lpstr>
      <vt:lpstr>EXPERIMENTAL SET-UP HALL EFFECT</vt:lpstr>
      <vt:lpstr>RAW DATA HALL EFFECT</vt:lpstr>
      <vt:lpstr> EXCEL GRAPH HALL EFFECT</vt:lpstr>
      <vt:lpstr>CONCLUSION HALL EFFECT</vt:lpstr>
      <vt:lpstr>CHALLENGES </vt:lpstr>
      <vt:lpstr>CAREER SKILLS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a Title</dc:title>
  <dc:creator>Marmorstein, Aaron</dc:creator>
  <cp:lastModifiedBy>Eternal Alignment</cp:lastModifiedBy>
  <cp:revision>12</cp:revision>
  <dcterms:created xsi:type="dcterms:W3CDTF">2022-05-26T18:48:27Z</dcterms:created>
  <dcterms:modified xsi:type="dcterms:W3CDTF">2022-12-17T18:05:44Z</dcterms:modified>
</cp:coreProperties>
</file>