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sldIdLst>
    <p:sldId id="257" r:id="rId5"/>
    <p:sldId id="259" r:id="rId6"/>
    <p:sldId id="263" r:id="rId7"/>
    <p:sldId id="262" r:id="rId8"/>
    <p:sldId id="261" r:id="rId9"/>
    <p:sldId id="260" r:id="rId10"/>
    <p:sldId id="264" r:id="rId11"/>
    <p:sldId id="266" r:id="rId12"/>
    <p:sldId id="268" r:id="rId13"/>
    <p:sldId id="267" r:id="rId14"/>
    <p:sldId id="270" r:id="rId15"/>
    <p:sldId id="271" r:id="rId16"/>
    <p:sldId id="272" r:id="rId17"/>
    <p:sldId id="273" r:id="rId18"/>
    <p:sldId id="274" r:id="rId19"/>
    <p:sldId id="276" r:id="rId20"/>
    <p:sldId id="277" r:id="rId21"/>
    <p:sldId id="275" r:id="rId22"/>
    <p:sldId id="279" r:id="rId23"/>
    <p:sldId id="280" r:id="rId24"/>
    <p:sldId id="278"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C2C28-5933-4DE4-9565-225C68B460F1}" v="373" dt="2021-12-18T20:04:02.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0" autoAdjust="0"/>
    <p:restoredTop sz="94619" autoAdjust="0"/>
  </p:normalViewPr>
  <p:slideViewPr>
    <p:cSldViewPr snapToGrid="0">
      <p:cViewPr varScale="1">
        <p:scale>
          <a:sx n="87" d="100"/>
          <a:sy n="87" d="100"/>
        </p:scale>
        <p:origin x="6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12/17/2021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12/17/2021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12/17/2021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12/17/2021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12/17/2021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12/17/2021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12/17/2021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12/17/2021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12/17/2021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666829"/>
            <a:ext cx="10993549" cy="1828615"/>
          </a:xfrm>
        </p:spPr>
        <p:txBody>
          <a:bodyPr>
            <a:normAutofit/>
          </a:bodyPr>
          <a:lstStyle/>
          <a:p>
            <a:r>
              <a:rPr lang="en-US" b="1" dirty="0">
                <a:latin typeface="Abadi Extra Light" panose="020B0204020104020204" pitchFamily="34" charset="0"/>
              </a:rPr>
              <a:t> </a:t>
            </a:r>
            <a:r>
              <a:rPr lang="en-US" sz="5400" b="1" dirty="0">
                <a:latin typeface="Abadi Extra Light" panose="020B0204020104020204" pitchFamily="34" charset="0"/>
              </a:rPr>
              <a:t>CEIS 106               </a:t>
            </a:r>
            <a:br>
              <a:rPr lang="en-US" b="1" dirty="0">
                <a:latin typeface="Abadi Extra Light" panose="020B0204020104020204" pitchFamily="34" charset="0"/>
              </a:rPr>
            </a:br>
            <a:r>
              <a:rPr lang="en-US" b="1" dirty="0">
                <a:latin typeface="Abadi Extra Light" panose="020B0204020104020204" pitchFamily="34" charset="0"/>
              </a:rPr>
              <a:t> Introduction to Operating Systems Project</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5"/>
            <a:ext cx="10993546" cy="582865"/>
          </a:xfrm>
        </p:spPr>
        <p:txBody>
          <a:bodyPr>
            <a:normAutofit/>
          </a:bodyPr>
          <a:lstStyle/>
          <a:p>
            <a:r>
              <a:rPr lang="en-US" sz="2300" dirty="0"/>
              <a:t>Chandra Atchley                  December 2021</a:t>
            </a:r>
          </a:p>
          <a:p>
            <a:endParaRPr lang="en-US" dirty="0"/>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7" name="Rectangle 36">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circuit board">
            <a:extLst>
              <a:ext uri="{FF2B5EF4-FFF2-40B4-BE49-F238E27FC236}">
                <a16:creationId xmlns:a16="http://schemas.microsoft.com/office/drawing/2014/main" id="{23AC942E-3319-45BE-92CD-E55312011121}"/>
              </a:ext>
            </a:extLst>
          </p:cNvPr>
          <p:cNvPicPr>
            <a:picLocks noChangeAspect="1"/>
          </p:cNvPicPr>
          <p:nvPr/>
        </p:nvPicPr>
        <p:blipFill rotWithShape="1">
          <a:blip r:embed="rId2">
            <a:alphaModFix/>
          </a:blip>
          <a:srcRect t="10641" b="5090"/>
          <a:stretch/>
        </p:blipFill>
        <p:spPr>
          <a:xfrm>
            <a:off x="20" y="10"/>
            <a:ext cx="12191980" cy="6857990"/>
          </a:xfrm>
          <a:prstGeom prst="rect">
            <a:avLst/>
          </a:prstGeom>
        </p:spPr>
      </p:pic>
      <p:sp>
        <p:nvSpPr>
          <p:cNvPr id="39" name="Rectangle 38">
            <a:extLst>
              <a:ext uri="{FF2B5EF4-FFF2-40B4-BE49-F238E27FC236}">
                <a16:creationId xmlns:a16="http://schemas.microsoft.com/office/drawing/2014/main" id="{E2EDC3F9-BBE3-45A8-BBC7-E154E21D9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090890"/>
            <a:ext cx="12188952" cy="3767110"/>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8F50D-1BAB-4B35-82E6-3B13431F5EE6}"/>
              </a:ext>
            </a:extLst>
          </p:cNvPr>
          <p:cNvSpPr>
            <a:spLocks noGrp="1"/>
          </p:cNvSpPr>
          <p:nvPr>
            <p:ph type="title"/>
          </p:nvPr>
        </p:nvSpPr>
        <p:spPr>
          <a:xfrm>
            <a:off x="965201" y="3591034"/>
            <a:ext cx="10225530" cy="1475013"/>
          </a:xfrm>
        </p:spPr>
        <p:txBody>
          <a:bodyPr vert="horz" lIns="91440" tIns="45720" rIns="91440" bIns="45720" rtlCol="0" anchor="b">
            <a:normAutofit/>
          </a:bodyPr>
          <a:lstStyle/>
          <a:p>
            <a:r>
              <a:rPr lang="en-US" sz="4000" dirty="0">
                <a:solidFill>
                  <a:schemeClr val="bg1"/>
                </a:solidFill>
              </a:rPr>
              <a:t> </a:t>
            </a:r>
          </a:p>
        </p:txBody>
      </p:sp>
      <p:sp>
        <p:nvSpPr>
          <p:cNvPr id="3" name="Content Placeholder 2">
            <a:extLst>
              <a:ext uri="{FF2B5EF4-FFF2-40B4-BE49-F238E27FC236}">
                <a16:creationId xmlns:a16="http://schemas.microsoft.com/office/drawing/2014/main" id="{C1E7330D-0B8D-4DA3-832E-DAFE1EFA647A}"/>
              </a:ext>
            </a:extLst>
          </p:cNvPr>
          <p:cNvSpPr>
            <a:spLocks noGrp="1"/>
          </p:cNvSpPr>
          <p:nvPr>
            <p:ph idx="1"/>
          </p:nvPr>
        </p:nvSpPr>
        <p:spPr>
          <a:xfrm>
            <a:off x="965200" y="5066048"/>
            <a:ext cx="10225530" cy="590321"/>
          </a:xfrm>
        </p:spPr>
        <p:txBody>
          <a:bodyPr vert="horz" lIns="91440" tIns="45720" rIns="91440" bIns="45720" rtlCol="0" anchor="t">
            <a:noAutofit/>
          </a:bodyPr>
          <a:lstStyle/>
          <a:p>
            <a:pPr marL="0" indent="0">
              <a:buNone/>
            </a:pPr>
            <a:r>
              <a:rPr lang="en-US" sz="6000" cap="all" dirty="0">
                <a:solidFill>
                  <a:schemeClr val="bg1"/>
                </a:solidFill>
                <a:latin typeface="Amasis MT Pro Light" panose="02040304050005020304" pitchFamily="18" charset="0"/>
              </a:rPr>
              <a:t>MODULE 3</a:t>
            </a:r>
          </a:p>
        </p:txBody>
      </p:sp>
    </p:spTree>
    <p:extLst>
      <p:ext uri="{BB962C8B-B14F-4D97-AF65-F5344CB8AC3E}">
        <p14:creationId xmlns:p14="http://schemas.microsoft.com/office/powerpoint/2010/main" val="23120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0" name="Rectangle 39">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3189" y="1209184"/>
            <a:ext cx="3089189" cy="4734416"/>
          </a:xfrm>
        </p:spPr>
        <p:txBody>
          <a:bodyPr vert="horz" lIns="91440" tIns="45720" rIns="91440" bIns="45720" rtlCol="0" anchor="ctr">
            <a:normAutofit/>
          </a:bodyPr>
          <a:lstStyle/>
          <a:p>
            <a:r>
              <a:rPr lang="en-US" sz="2800" dirty="0">
                <a:solidFill>
                  <a:srgbClr val="FFFFFF"/>
                </a:solidFill>
                <a:latin typeface="Amasis MT Pro Light" panose="02040304050005020304" pitchFamily="18" charset="0"/>
              </a:rPr>
              <a:t>Linux Shell scripts-Change script file permissions</a:t>
            </a:r>
          </a:p>
        </p:txBody>
      </p:sp>
      <p:sp>
        <p:nvSpPr>
          <p:cNvPr id="4" name="Text Placeholder 3">
            <a:extLst>
              <a:ext uri="{FF2B5EF4-FFF2-40B4-BE49-F238E27FC236}">
                <a16:creationId xmlns:a16="http://schemas.microsoft.com/office/drawing/2014/main" id="{EC6C2B34-0ABE-4C6A-A71D-D4271C3230EE}"/>
              </a:ext>
            </a:extLst>
          </p:cNvPr>
          <p:cNvSpPr>
            <a:spLocks noGrp="1"/>
          </p:cNvSpPr>
          <p:nvPr>
            <p:ph type="body" sz="half" idx="2"/>
          </p:nvPr>
        </p:nvSpPr>
        <p:spPr>
          <a:xfrm>
            <a:off x="4546967" y="648360"/>
            <a:ext cx="7183597" cy="3846179"/>
          </a:xfrm>
        </p:spPr>
        <p:txBody>
          <a:bodyPr vert="horz" lIns="91440" tIns="45720" rIns="91440" bIns="45720" rtlCol="0" anchor="ctr">
            <a:normAutofit fontScale="25000" lnSpcReduction="20000"/>
          </a:bodyPr>
          <a:lstStyle/>
          <a:p>
            <a:pPr>
              <a:lnSpc>
                <a:spcPct val="100000"/>
              </a:lnSpc>
              <a:buFont typeface="Wingdings 2" panose="05020102010507070707" pitchFamily="18" charset="2"/>
              <a:buChar char=""/>
            </a:pPr>
            <a:endParaRPr lang="en-US" sz="1200" u="sng" dirty="0"/>
          </a:p>
          <a:p>
            <a:pPr>
              <a:lnSpc>
                <a:spcPct val="100000"/>
              </a:lnSpc>
              <a:buFont typeface="Wingdings 2" panose="05020102010507070707" pitchFamily="18" charset="2"/>
              <a:buChar char=""/>
            </a:pPr>
            <a:endParaRPr lang="en-US" sz="1200" u="sng" dirty="0"/>
          </a:p>
          <a:p>
            <a:pPr>
              <a:lnSpc>
                <a:spcPct val="100000"/>
              </a:lnSpc>
              <a:buFont typeface="Wingdings 2" panose="05020102010507070707" pitchFamily="18" charset="2"/>
              <a:buChar char=""/>
            </a:pPr>
            <a:endParaRPr lang="en-US" sz="5600" u="sng" dirty="0">
              <a:latin typeface="Amasis MT Pro Light" panose="02040304050005020304" pitchFamily="18" charset="0"/>
            </a:endParaRPr>
          </a:p>
          <a:p>
            <a:pPr>
              <a:lnSpc>
                <a:spcPct val="100000"/>
              </a:lnSpc>
              <a:buFont typeface="Wingdings 2" panose="05020102010507070707" pitchFamily="18" charset="2"/>
              <a:buChar char=""/>
            </a:pPr>
            <a:r>
              <a:rPr lang="en-US" sz="6400" b="1" u="sng" dirty="0">
                <a:latin typeface="Amasis MT Pro Light" panose="02040304050005020304" pitchFamily="18" charset="0"/>
              </a:rPr>
              <a:t>Linux shell scripts- create shell script/permissions</a:t>
            </a:r>
          </a:p>
          <a:p>
            <a:pPr marL="342900" indent="-342900">
              <a:lnSpc>
                <a:spcPct val="100000"/>
              </a:lnSpc>
              <a:buFont typeface="Wingdings 2" panose="05020102010507070707" pitchFamily="18" charset="2"/>
              <a:buChar char=""/>
            </a:pPr>
            <a:endParaRPr lang="en-US" sz="3500" dirty="0">
              <a:latin typeface="Amasis MT Pro Light" panose="02040304050005020304" pitchFamily="18" charset="0"/>
            </a:endParaRPr>
          </a:p>
          <a:p>
            <a:pPr marL="342900" indent="-342900">
              <a:lnSpc>
                <a:spcPct val="100000"/>
              </a:lnSpc>
              <a:buFont typeface="Wingdings 2" panose="05020102010507070707" pitchFamily="18" charset="2"/>
              <a:buChar char=""/>
            </a:pPr>
            <a:r>
              <a:rPr lang="en-US" sz="5600" dirty="0">
                <a:latin typeface="Amasis MT Pro Light" panose="02040304050005020304" pitchFamily="18" charset="0"/>
              </a:rPr>
              <a:t>A shell script in Linux is a file that contains Linux commands. Within the shell the files have permissions, they are:                                                                                                                  r- Read, gives the group permission to read the file.</a:t>
            </a:r>
          </a:p>
          <a:p>
            <a:pPr>
              <a:lnSpc>
                <a:spcPct val="100000"/>
              </a:lnSpc>
            </a:pPr>
            <a:r>
              <a:rPr lang="en-US" sz="5600" dirty="0">
                <a:latin typeface="Amasis MT Pro Light" panose="02040304050005020304" pitchFamily="18" charset="0"/>
              </a:rPr>
              <a:t>       w- Write, gives the group permission to edit the file.</a:t>
            </a:r>
          </a:p>
          <a:p>
            <a:pPr>
              <a:lnSpc>
                <a:spcPct val="100000"/>
              </a:lnSpc>
            </a:pPr>
            <a:r>
              <a:rPr lang="en-US" sz="5600" dirty="0">
                <a:latin typeface="Amasis MT Pro Light" panose="02040304050005020304" pitchFamily="18" charset="0"/>
              </a:rPr>
              <a:t>       x- Execute, gives the group permission to execute the file.</a:t>
            </a:r>
          </a:p>
          <a:p>
            <a:pPr marL="342900" indent="-342900">
              <a:lnSpc>
                <a:spcPct val="100000"/>
              </a:lnSpc>
              <a:buFont typeface="Wingdings 2" panose="05020102010507070707" pitchFamily="18" charset="2"/>
              <a:buChar char=""/>
            </a:pPr>
            <a:r>
              <a:rPr lang="en-US" sz="5600" dirty="0">
                <a:latin typeface="Amasis MT Pro Light" panose="02040304050005020304" pitchFamily="18" charset="0"/>
              </a:rPr>
              <a:t>I used the command </a:t>
            </a:r>
            <a:r>
              <a:rPr lang="en-US" sz="5600" b="1" dirty="0">
                <a:latin typeface="Amasis MT Pro Light" panose="02040304050005020304" pitchFamily="18" charset="0"/>
              </a:rPr>
              <a:t>bash </a:t>
            </a:r>
            <a:r>
              <a:rPr lang="en-US" sz="5600" b="1" dirty="0" err="1">
                <a:latin typeface="Amasis MT Pro Light" panose="02040304050005020304" pitchFamily="18" charset="0"/>
              </a:rPr>
              <a:t>todolist</a:t>
            </a:r>
            <a:r>
              <a:rPr lang="en-US" sz="5600" b="1" dirty="0">
                <a:latin typeface="Amasis MT Pro Light" panose="02040304050005020304" pitchFamily="18" charset="0"/>
              </a:rPr>
              <a:t> </a:t>
            </a:r>
            <a:r>
              <a:rPr lang="en-US" sz="5600" dirty="0">
                <a:latin typeface="Amasis MT Pro Light" panose="02040304050005020304" pitchFamily="18" charset="0"/>
              </a:rPr>
              <a:t>to call the bash executable to interpret and execute the script. As seen in the photo below.</a:t>
            </a:r>
          </a:p>
          <a:p>
            <a:pPr marL="342900" indent="-342900">
              <a:lnSpc>
                <a:spcPct val="100000"/>
              </a:lnSpc>
              <a:buFont typeface="Wingdings 2" panose="05020102010507070707" pitchFamily="18" charset="2"/>
              <a:buChar char=""/>
            </a:pPr>
            <a:r>
              <a:rPr lang="en-US" sz="5600" dirty="0">
                <a:latin typeface="Amasis MT Pro Light" panose="02040304050005020304" pitchFamily="18" charset="0"/>
              </a:rPr>
              <a:t>Using the command </a:t>
            </a:r>
            <a:r>
              <a:rPr lang="en-US" sz="5600" b="1" dirty="0" err="1">
                <a:latin typeface="Amasis MT Pro Light" panose="02040304050005020304" pitchFamily="18" charset="0"/>
              </a:rPr>
              <a:t>chmod</a:t>
            </a:r>
            <a:r>
              <a:rPr lang="en-US" sz="5600" b="1" dirty="0">
                <a:latin typeface="Amasis MT Pro Light" panose="02040304050005020304" pitchFamily="18" charset="0"/>
              </a:rPr>
              <a:t> 755 </a:t>
            </a:r>
            <a:r>
              <a:rPr lang="en-US" sz="5600" dirty="0">
                <a:latin typeface="Amasis MT Pro Light" panose="02040304050005020304" pitchFamily="18" charset="0"/>
              </a:rPr>
              <a:t>to make scripts executable. The following command </a:t>
            </a:r>
            <a:r>
              <a:rPr lang="en-US" sz="5600" b="1" dirty="0">
                <a:latin typeface="Amasis MT Pro Light" panose="02040304050005020304" pitchFamily="18" charset="0"/>
              </a:rPr>
              <a:t>755 </a:t>
            </a:r>
            <a:r>
              <a:rPr lang="en-US" sz="5600" dirty="0">
                <a:latin typeface="Amasis MT Pro Light" panose="02040304050005020304" pitchFamily="18" charset="0"/>
              </a:rPr>
              <a:t>gives read and execute permissions to everyone.</a:t>
            </a:r>
          </a:p>
          <a:p>
            <a:pPr marL="342900" indent="-342900">
              <a:lnSpc>
                <a:spcPct val="100000"/>
              </a:lnSpc>
              <a:buFont typeface="Wingdings 2" panose="05020102010507070707" pitchFamily="18" charset="2"/>
              <a:buChar char=""/>
            </a:pPr>
            <a:r>
              <a:rPr lang="en-US" sz="5600" dirty="0">
                <a:latin typeface="Amasis MT Pro Light" panose="02040304050005020304" pitchFamily="18" charset="0"/>
              </a:rPr>
              <a:t>Then type the command </a:t>
            </a:r>
            <a:r>
              <a:rPr lang="en-US" sz="5600" b="1" dirty="0">
                <a:latin typeface="Amasis MT Pro Light" panose="02040304050005020304" pitchFamily="18" charset="0"/>
              </a:rPr>
              <a:t>ls –l </a:t>
            </a:r>
            <a:r>
              <a:rPr lang="en-US" sz="5600" b="1" dirty="0" err="1">
                <a:latin typeface="Amasis MT Pro Light" panose="02040304050005020304" pitchFamily="18" charset="0"/>
              </a:rPr>
              <a:t>todolist</a:t>
            </a:r>
            <a:r>
              <a:rPr lang="en-US" sz="5600" b="1" dirty="0">
                <a:latin typeface="Amasis MT Pro Light" panose="02040304050005020304" pitchFamily="18" charset="0"/>
              </a:rPr>
              <a:t> </a:t>
            </a:r>
            <a:r>
              <a:rPr lang="en-US" sz="5600" dirty="0">
                <a:latin typeface="Amasis MT Pro Light" panose="02040304050005020304" pitchFamily="18" charset="0"/>
              </a:rPr>
              <a:t>to verify the file permissions.</a:t>
            </a:r>
          </a:p>
          <a:p>
            <a:pPr marL="342900" indent="-342900">
              <a:lnSpc>
                <a:spcPct val="100000"/>
              </a:lnSpc>
              <a:buFont typeface="Wingdings 2" panose="05020102010507070707" pitchFamily="18" charset="2"/>
              <a:buChar char=""/>
            </a:pPr>
            <a:r>
              <a:rPr lang="en-US" sz="5600" dirty="0">
                <a:latin typeface="Amasis MT Pro Light" panose="02040304050005020304" pitchFamily="18" charset="0"/>
              </a:rPr>
              <a:t>Enter </a:t>
            </a:r>
            <a:r>
              <a:rPr lang="en-US" sz="5600" b="1" dirty="0">
                <a:latin typeface="Amasis MT Pro Light" panose="02040304050005020304" pitchFamily="18" charset="0"/>
              </a:rPr>
              <a:t>./</a:t>
            </a:r>
            <a:r>
              <a:rPr lang="en-US" sz="5600" b="1" dirty="0" err="1">
                <a:latin typeface="Amasis MT Pro Light" panose="02040304050005020304" pitchFamily="18" charset="0"/>
              </a:rPr>
              <a:t>todolist</a:t>
            </a:r>
            <a:r>
              <a:rPr lang="en-US" sz="5600" b="1" dirty="0">
                <a:latin typeface="Amasis MT Pro Light" panose="02040304050005020304" pitchFamily="18" charset="0"/>
              </a:rPr>
              <a:t> </a:t>
            </a:r>
            <a:r>
              <a:rPr lang="en-US" sz="5600" dirty="0">
                <a:latin typeface="Amasis MT Pro Light" panose="02040304050005020304" pitchFamily="18" charset="0"/>
              </a:rPr>
              <a:t>to execute the script by calling its name.</a:t>
            </a:r>
          </a:p>
          <a:p>
            <a:pPr marL="342900" indent="-342900">
              <a:lnSpc>
                <a:spcPct val="100000"/>
              </a:lnSpc>
              <a:buFont typeface="Wingdings 2" panose="05020102010507070707" pitchFamily="18" charset="2"/>
              <a:buChar char=""/>
            </a:pPr>
            <a:endParaRPr lang="en-US" sz="1200" dirty="0"/>
          </a:p>
          <a:p>
            <a:pPr>
              <a:lnSpc>
                <a:spcPct val="100000"/>
              </a:lnSpc>
              <a:buFont typeface="Wingdings 2" panose="05020102010507070707" pitchFamily="18" charset="2"/>
              <a:buChar char=""/>
            </a:pPr>
            <a:endParaRPr lang="en-US" sz="1200" dirty="0"/>
          </a:p>
          <a:p>
            <a:pPr>
              <a:lnSpc>
                <a:spcPct val="100000"/>
              </a:lnSpc>
              <a:buFont typeface="Wingdings 2" panose="05020102010507070707" pitchFamily="18" charset="2"/>
              <a:buChar char=""/>
            </a:pPr>
            <a:endParaRPr lang="en-US" sz="1200" u="sng" dirty="0"/>
          </a:p>
          <a:p>
            <a:pPr>
              <a:lnSpc>
                <a:spcPct val="100000"/>
              </a:lnSpc>
              <a:buFont typeface="Wingdings 2" panose="05020102010507070707" pitchFamily="18" charset="2"/>
              <a:buChar char=""/>
            </a:pPr>
            <a:endParaRPr lang="en-US" sz="1200" dirty="0"/>
          </a:p>
        </p:txBody>
      </p:sp>
      <p:pic>
        <p:nvPicPr>
          <p:cNvPr id="10" name="Picture Placeholder 9" descr="A screenshot of a computer&#10;&#10;Description automatically generated with medium confidence">
            <a:extLst>
              <a:ext uri="{FF2B5EF4-FFF2-40B4-BE49-F238E27FC236}">
                <a16:creationId xmlns:a16="http://schemas.microsoft.com/office/drawing/2014/main" id="{DE139161-0DFC-4F3D-B10C-4141CAFCF32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314" t="3581" r="61818" b="25368"/>
          <a:stretch/>
        </p:blipFill>
        <p:spPr>
          <a:xfrm>
            <a:off x="6096000" y="4216002"/>
            <a:ext cx="3657372" cy="2603439"/>
          </a:xfrm>
          <a:prstGeom prst="rect">
            <a:avLst/>
          </a:prstGeom>
        </p:spPr>
      </p:pic>
    </p:spTree>
    <p:extLst>
      <p:ext uri="{BB962C8B-B14F-4D97-AF65-F5344CB8AC3E}">
        <p14:creationId xmlns:p14="http://schemas.microsoft.com/office/powerpoint/2010/main" val="42493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4" name="Rectangle 14">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8">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0">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3189" y="1209184"/>
            <a:ext cx="3089189" cy="4734416"/>
          </a:xfrm>
        </p:spPr>
        <p:txBody>
          <a:bodyPr vert="horz" lIns="91440" tIns="45720" rIns="91440" bIns="45720" rtlCol="0" anchor="ctr">
            <a:normAutofit/>
          </a:bodyPr>
          <a:lstStyle/>
          <a:p>
            <a:r>
              <a:rPr lang="en-US" sz="2800" dirty="0">
                <a:latin typeface="Amasis MT Pro Light" panose="02040304050005020304" pitchFamily="18" charset="0"/>
              </a:rPr>
              <a:t>Linux shell scripts-</a:t>
            </a:r>
            <a:br>
              <a:rPr lang="en-US" sz="2800" dirty="0">
                <a:latin typeface="Amasis MT Pro Light" panose="02040304050005020304" pitchFamily="18" charset="0"/>
              </a:rPr>
            </a:br>
            <a:r>
              <a:rPr lang="en-US" sz="2800" dirty="0">
                <a:latin typeface="Amasis MT Pro Light" panose="02040304050005020304" pitchFamily="18" charset="0"/>
              </a:rPr>
              <a:t> Set the PATH variable</a:t>
            </a:r>
          </a:p>
        </p:txBody>
      </p:sp>
      <p:sp>
        <p:nvSpPr>
          <p:cNvPr id="3" name="Text Placeholder 2">
            <a:extLst>
              <a:ext uri="{FF2B5EF4-FFF2-40B4-BE49-F238E27FC236}">
                <a16:creationId xmlns:a16="http://schemas.microsoft.com/office/drawing/2014/main" id="{A02AAB1B-A147-49C2-A062-E1CBC9462869}"/>
              </a:ext>
            </a:extLst>
          </p:cNvPr>
          <p:cNvSpPr>
            <a:spLocks noGrp="1"/>
          </p:cNvSpPr>
          <p:nvPr>
            <p:ph type="body" sz="half" idx="2"/>
          </p:nvPr>
        </p:nvSpPr>
        <p:spPr>
          <a:xfrm>
            <a:off x="4561870" y="723900"/>
            <a:ext cx="7183597" cy="3152362"/>
          </a:xfrm>
        </p:spPr>
        <p:txBody>
          <a:bodyPr vert="horz" lIns="91440" tIns="45720" rIns="91440" bIns="45720" rtlCol="0" anchor="ctr">
            <a:normAutofit/>
          </a:bodyPr>
          <a:lstStyle/>
          <a:p>
            <a:pPr marL="285750" indent="-285750">
              <a:buFont typeface="Wingdings 2" panose="05020102010507070707" pitchFamily="18" charset="2"/>
              <a:buChar char=""/>
            </a:pPr>
            <a:r>
              <a:rPr lang="en-US" b="0" i="0" dirty="0">
                <a:solidFill>
                  <a:schemeClr val="tx1">
                    <a:lumMod val="75000"/>
                    <a:lumOff val="25000"/>
                  </a:schemeClr>
                </a:solidFill>
                <a:effectLst/>
                <a:latin typeface="Amasis MT Pro Light" panose="02040304050005020304" pitchFamily="18" charset="0"/>
              </a:rPr>
              <a:t>The PATH variable is </a:t>
            </a:r>
            <a:r>
              <a:rPr lang="en-US" i="0" dirty="0">
                <a:solidFill>
                  <a:schemeClr val="tx1">
                    <a:lumMod val="75000"/>
                    <a:lumOff val="25000"/>
                  </a:schemeClr>
                </a:solidFill>
                <a:effectLst/>
                <a:latin typeface="Amasis MT Pro Light" panose="02040304050005020304" pitchFamily="18" charset="0"/>
              </a:rPr>
              <a:t>an environment variable that contains an ordered list of paths that Linux will search for executables when running a command.</a:t>
            </a:r>
          </a:p>
          <a:p>
            <a:pPr marL="285750" indent="-285750">
              <a:buFont typeface="Wingdings 2" panose="05020102010507070707" pitchFamily="18" charset="2"/>
              <a:buChar char=""/>
            </a:pPr>
            <a:r>
              <a:rPr lang="en-US" dirty="0">
                <a:solidFill>
                  <a:schemeClr val="tx1">
                    <a:lumMod val="75000"/>
                    <a:lumOff val="25000"/>
                  </a:schemeClr>
                </a:solidFill>
                <a:latin typeface="Amasis MT Pro Light" panose="02040304050005020304" pitchFamily="18" charset="0"/>
              </a:rPr>
              <a:t>Use the command </a:t>
            </a:r>
            <a:r>
              <a:rPr lang="en-US" b="1" dirty="0">
                <a:solidFill>
                  <a:schemeClr val="tx1">
                    <a:lumMod val="75000"/>
                    <a:lumOff val="25000"/>
                  </a:schemeClr>
                </a:solidFill>
                <a:latin typeface="Amasis MT Pro Light" panose="02040304050005020304" pitchFamily="18" charset="0"/>
              </a:rPr>
              <a:t>echo $PATH </a:t>
            </a:r>
            <a:r>
              <a:rPr lang="en-US" dirty="0">
                <a:solidFill>
                  <a:schemeClr val="tx1">
                    <a:lumMod val="75000"/>
                    <a:lumOff val="25000"/>
                  </a:schemeClr>
                </a:solidFill>
                <a:latin typeface="Amasis MT Pro Light" panose="02040304050005020304" pitchFamily="18" charset="0"/>
              </a:rPr>
              <a:t>to see the current directory.</a:t>
            </a:r>
          </a:p>
          <a:p>
            <a:pPr marL="285750" indent="-285750">
              <a:buFont typeface="Wingdings 2" panose="05020102010507070707" pitchFamily="18" charset="2"/>
              <a:buChar char=""/>
            </a:pPr>
            <a:r>
              <a:rPr lang="en-US" dirty="0">
                <a:solidFill>
                  <a:schemeClr val="tx1">
                    <a:lumMod val="75000"/>
                    <a:lumOff val="25000"/>
                  </a:schemeClr>
                </a:solidFill>
                <a:latin typeface="Amasis MT Pro Light" panose="02040304050005020304" pitchFamily="18" charset="0"/>
              </a:rPr>
              <a:t>To add home directory to the </a:t>
            </a:r>
            <a:r>
              <a:rPr lang="en-US" b="1" dirty="0" err="1">
                <a:solidFill>
                  <a:schemeClr val="tx1">
                    <a:lumMod val="75000"/>
                    <a:lumOff val="25000"/>
                  </a:schemeClr>
                </a:solidFill>
                <a:latin typeface="Amasis MT Pro Light" panose="02040304050005020304" pitchFamily="18" charset="0"/>
              </a:rPr>
              <a:t>todolist</a:t>
            </a:r>
            <a:r>
              <a:rPr lang="en-US" dirty="0">
                <a:solidFill>
                  <a:schemeClr val="tx1">
                    <a:lumMod val="75000"/>
                    <a:lumOff val="25000"/>
                  </a:schemeClr>
                </a:solidFill>
                <a:latin typeface="Amasis MT Pro Light" panose="02040304050005020304" pitchFamily="18" charset="0"/>
              </a:rPr>
              <a:t> script I used </a:t>
            </a:r>
            <a:r>
              <a:rPr lang="en-US" b="1" dirty="0">
                <a:solidFill>
                  <a:schemeClr val="tx1">
                    <a:lumMod val="75000"/>
                    <a:lumOff val="25000"/>
                  </a:schemeClr>
                </a:solidFill>
                <a:latin typeface="Amasis MT Pro Light" panose="02040304050005020304" pitchFamily="18" charset="0"/>
              </a:rPr>
              <a:t>PATH=$PATH:/home/student</a:t>
            </a:r>
          </a:p>
          <a:p>
            <a:pPr marL="285750" indent="-285750">
              <a:buFont typeface="Wingdings 2" panose="05020102010507070707" pitchFamily="18" charset="2"/>
              <a:buChar char=""/>
            </a:pPr>
            <a:r>
              <a:rPr lang="en-US" dirty="0">
                <a:solidFill>
                  <a:schemeClr val="tx1">
                    <a:lumMod val="75000"/>
                    <a:lumOff val="25000"/>
                  </a:schemeClr>
                </a:solidFill>
                <a:latin typeface="Amasis MT Pro Light" panose="02040304050005020304" pitchFamily="18" charset="0"/>
              </a:rPr>
              <a:t>Use the command </a:t>
            </a:r>
            <a:r>
              <a:rPr lang="en-US" b="1" dirty="0">
                <a:solidFill>
                  <a:schemeClr val="tx1">
                    <a:lumMod val="75000"/>
                    <a:lumOff val="25000"/>
                  </a:schemeClr>
                </a:solidFill>
                <a:latin typeface="Amasis MT Pro Light" panose="02040304050005020304" pitchFamily="18" charset="0"/>
              </a:rPr>
              <a:t>$PATH </a:t>
            </a:r>
            <a:r>
              <a:rPr lang="en-US" dirty="0">
                <a:solidFill>
                  <a:schemeClr val="tx1">
                    <a:lumMod val="75000"/>
                    <a:lumOff val="25000"/>
                  </a:schemeClr>
                </a:solidFill>
                <a:latin typeface="Amasis MT Pro Light" panose="02040304050005020304" pitchFamily="18" charset="0"/>
              </a:rPr>
              <a:t>to verify again, then to execute enter </a:t>
            </a:r>
            <a:r>
              <a:rPr lang="en-US" b="1" dirty="0" err="1">
                <a:solidFill>
                  <a:schemeClr val="tx1">
                    <a:lumMod val="75000"/>
                    <a:lumOff val="25000"/>
                  </a:schemeClr>
                </a:solidFill>
                <a:latin typeface="Amasis MT Pro Light" panose="02040304050005020304" pitchFamily="18" charset="0"/>
              </a:rPr>
              <a:t>todolist</a:t>
            </a:r>
            <a:r>
              <a:rPr lang="en-US" b="1" dirty="0">
                <a:solidFill>
                  <a:schemeClr val="tx1">
                    <a:lumMod val="75000"/>
                    <a:lumOff val="25000"/>
                  </a:schemeClr>
                </a:solidFill>
                <a:latin typeface="Amasis MT Pro Light" panose="02040304050005020304" pitchFamily="18" charset="0"/>
              </a:rPr>
              <a:t> then 1.school. 2. work. 3. family.</a:t>
            </a:r>
          </a:p>
        </p:txBody>
      </p:sp>
      <p:pic>
        <p:nvPicPr>
          <p:cNvPr id="4" name="Picture Placeholder 3" descr="A screenshot of a computer&#10;&#10;Description automatically generated with medium confidence">
            <a:extLst>
              <a:ext uri="{FF2B5EF4-FFF2-40B4-BE49-F238E27FC236}">
                <a16:creationId xmlns:a16="http://schemas.microsoft.com/office/drawing/2014/main" id="{104CD602-7228-4B43-8260-36464A09AE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373" t="7723" r="62655" b="28309"/>
          <a:stretch/>
        </p:blipFill>
        <p:spPr>
          <a:xfrm>
            <a:off x="6622607" y="4149588"/>
            <a:ext cx="3062123" cy="2196838"/>
          </a:xfrm>
          <a:prstGeom prst="rect">
            <a:avLst/>
          </a:prstGeom>
        </p:spPr>
      </p:pic>
    </p:spTree>
    <p:extLst>
      <p:ext uri="{BB962C8B-B14F-4D97-AF65-F5344CB8AC3E}">
        <p14:creationId xmlns:p14="http://schemas.microsoft.com/office/powerpoint/2010/main" val="3064618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7" name="Rectangle 36">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3189" y="1209184"/>
            <a:ext cx="3089189" cy="4734416"/>
          </a:xfrm>
          <a:prstGeom prst="ellipse">
            <a:avLst/>
          </a:prstGeom>
        </p:spPr>
        <p:txBody>
          <a:bodyPr vert="horz" lIns="91440" tIns="45720" rIns="91440" bIns="45720" rtlCol="0" anchor="ctr">
            <a:normAutofit/>
          </a:bodyPr>
          <a:lstStyle/>
          <a:p>
            <a:r>
              <a:rPr lang="en-US" sz="2600" dirty="0">
                <a:solidFill>
                  <a:srgbClr val="FFFFFF"/>
                </a:solidFill>
                <a:latin typeface="Amasis MT Pro Light" panose="02040304050005020304" pitchFamily="18" charset="0"/>
              </a:rPr>
              <a:t>Linux shell scripts- permanent path variable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561870" y="723900"/>
            <a:ext cx="7183597" cy="3152362"/>
          </a:xfrm>
        </p:spPr>
        <p:txBody>
          <a:bodyPr vert="horz" lIns="91440" tIns="45720" rIns="91440" bIns="45720" rtlCol="0" anchor="ctr">
            <a:normAutofit/>
          </a:bodyPr>
          <a:lstStyle/>
          <a:p>
            <a:pPr lvl="1" indent="-228600">
              <a:buFont typeface="Wingdings 2" panose="05020102010507070707" pitchFamily="18" charset="2"/>
              <a:buChar char=""/>
            </a:pPr>
            <a:r>
              <a:rPr lang="en-US" sz="1600" dirty="0">
                <a:latin typeface="Amasis MT Pro Light" panose="02040304050005020304" pitchFamily="18" charset="0"/>
              </a:rPr>
              <a:t>To make a PATH variable permanent you must modify the hidden .</a:t>
            </a:r>
            <a:r>
              <a:rPr lang="en-US" sz="1600" b="1" dirty="0" err="1">
                <a:latin typeface="Amasis MT Pro Light" panose="02040304050005020304" pitchFamily="18" charset="0"/>
              </a:rPr>
              <a:t>bashrc</a:t>
            </a:r>
            <a:r>
              <a:rPr lang="en-US" sz="1600" b="1" dirty="0">
                <a:latin typeface="Amasis MT Pro Light" panose="02040304050005020304" pitchFamily="18" charset="0"/>
              </a:rPr>
              <a:t> file.</a:t>
            </a:r>
          </a:p>
          <a:p>
            <a:pPr lvl="1" indent="-228600">
              <a:buFont typeface="Wingdings 2" panose="05020102010507070707" pitchFamily="18" charset="2"/>
              <a:buChar char=""/>
            </a:pPr>
            <a:r>
              <a:rPr lang="en-US" sz="1600" dirty="0">
                <a:latin typeface="Amasis MT Pro Light" panose="02040304050005020304" pitchFamily="18" charset="0"/>
              </a:rPr>
              <a:t>First use </a:t>
            </a:r>
            <a:r>
              <a:rPr lang="en-US" sz="1600" b="1" dirty="0">
                <a:latin typeface="Amasis MT Pro Light" panose="02040304050005020304" pitchFamily="18" charset="0"/>
              </a:rPr>
              <a:t>nano .</a:t>
            </a:r>
            <a:r>
              <a:rPr lang="en-US" sz="1600" b="1" dirty="0" err="1">
                <a:latin typeface="Amasis MT Pro Light" panose="02040304050005020304" pitchFamily="18" charset="0"/>
              </a:rPr>
              <a:t>bashrc</a:t>
            </a:r>
            <a:r>
              <a:rPr lang="en-US" sz="1600" b="1" dirty="0">
                <a:latin typeface="Amasis MT Pro Light" panose="02040304050005020304" pitchFamily="18" charset="0"/>
              </a:rPr>
              <a:t> </a:t>
            </a:r>
            <a:r>
              <a:rPr lang="en-US" sz="1600" dirty="0">
                <a:latin typeface="Amasis MT Pro Light" panose="02040304050005020304" pitchFamily="18" charset="0"/>
              </a:rPr>
              <a:t>to open the file..</a:t>
            </a:r>
          </a:p>
          <a:p>
            <a:pPr lvl="1" indent="-228600">
              <a:buFont typeface="Wingdings 2" panose="05020102010507070707" pitchFamily="18" charset="2"/>
              <a:buChar char=""/>
            </a:pPr>
            <a:r>
              <a:rPr lang="en-US" sz="1600" dirty="0">
                <a:latin typeface="Amasis MT Pro Light" panose="02040304050005020304" pitchFamily="18" charset="0"/>
              </a:rPr>
              <a:t>Then add the command </a:t>
            </a:r>
            <a:r>
              <a:rPr lang="en-US" sz="1600" b="1" dirty="0">
                <a:latin typeface="Amasis MT Pro Light" panose="02040304050005020304" pitchFamily="18" charset="0"/>
              </a:rPr>
              <a:t>PATH=$PATH:/home/student </a:t>
            </a:r>
            <a:r>
              <a:rPr lang="en-US" sz="1600" dirty="0">
                <a:latin typeface="Amasis MT Pro Light" panose="02040304050005020304" pitchFamily="18" charset="0"/>
              </a:rPr>
              <a:t>to the end of the file.</a:t>
            </a:r>
          </a:p>
          <a:p>
            <a:pPr lvl="1" indent="-228600">
              <a:buFont typeface="Wingdings 2" panose="05020102010507070707" pitchFamily="18" charset="2"/>
              <a:buChar char=""/>
            </a:pPr>
            <a:r>
              <a:rPr lang="en-US" sz="1600" dirty="0">
                <a:latin typeface="Amasis MT Pro Light" panose="02040304050005020304" pitchFamily="18" charset="0"/>
              </a:rPr>
              <a:t>To active the change, use the </a:t>
            </a:r>
            <a:r>
              <a:rPr lang="en-US" sz="1600" b="1" dirty="0">
                <a:latin typeface="Amasis MT Pro Light" panose="02040304050005020304" pitchFamily="18" charset="0"/>
              </a:rPr>
              <a:t>source .</a:t>
            </a:r>
            <a:r>
              <a:rPr lang="en-US" sz="1600" b="1" dirty="0" err="1">
                <a:latin typeface="Amasis MT Pro Light" panose="02040304050005020304" pitchFamily="18" charset="0"/>
              </a:rPr>
              <a:t>bashrc</a:t>
            </a:r>
            <a:r>
              <a:rPr lang="en-US" sz="1600" b="1" dirty="0">
                <a:latin typeface="Amasis MT Pro Light" panose="02040304050005020304" pitchFamily="18" charset="0"/>
              </a:rPr>
              <a:t> </a:t>
            </a:r>
            <a:r>
              <a:rPr lang="en-US" sz="1600" dirty="0">
                <a:latin typeface="Amasis MT Pro Light" panose="02040304050005020304" pitchFamily="18" charset="0"/>
              </a:rPr>
              <a:t>command.</a:t>
            </a:r>
          </a:p>
          <a:p>
            <a:pPr lvl="1" indent="-228600">
              <a:buFont typeface="Wingdings 2" panose="05020102010507070707" pitchFamily="18" charset="2"/>
              <a:buChar char=""/>
            </a:pPr>
            <a:r>
              <a:rPr lang="en-US" sz="1600" dirty="0">
                <a:latin typeface="Amasis MT Pro Light" panose="02040304050005020304" pitchFamily="18" charset="0"/>
              </a:rPr>
              <a:t>And the final step is to open a new terminal window, run the </a:t>
            </a:r>
            <a:r>
              <a:rPr lang="en-US" sz="1600" b="1" dirty="0" err="1">
                <a:latin typeface="Amasis MT Pro Light" panose="02040304050005020304" pitchFamily="18" charset="0"/>
              </a:rPr>
              <a:t>todolis</a:t>
            </a:r>
            <a:r>
              <a:rPr lang="en-US" sz="1600" dirty="0" err="1">
                <a:latin typeface="Amasis MT Pro Light" panose="02040304050005020304" pitchFamily="18" charset="0"/>
              </a:rPr>
              <a:t>t</a:t>
            </a:r>
            <a:r>
              <a:rPr lang="en-US" sz="1600" dirty="0">
                <a:latin typeface="Amasis MT Pro Light" panose="02040304050005020304" pitchFamily="18" charset="0"/>
              </a:rPr>
              <a:t> script to make sure it carried over correctly.</a:t>
            </a:r>
          </a:p>
          <a:p>
            <a:pPr marL="228600" lvl="1">
              <a:buFont typeface="Wingdings 2" panose="05020102010507070707" pitchFamily="18" charset="2"/>
              <a:buChar char=""/>
            </a:pPr>
            <a:endParaRPr lang="en-US" dirty="0"/>
          </a:p>
        </p:txBody>
      </p:sp>
      <p:pic>
        <p:nvPicPr>
          <p:cNvPr id="4" name="Picture Placeholder 3" descr="A screenshot of a computer&#10;&#10;Description automatically generated with medium confidence">
            <a:extLst>
              <a:ext uri="{FF2B5EF4-FFF2-40B4-BE49-F238E27FC236}">
                <a16:creationId xmlns:a16="http://schemas.microsoft.com/office/drawing/2014/main" id="{C85DE78B-97C2-40D5-8704-03469E4686C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539" t="7389" r="55579" b="41923"/>
          <a:stretch/>
        </p:blipFill>
        <p:spPr>
          <a:xfrm>
            <a:off x="4821950" y="3418765"/>
            <a:ext cx="6566861" cy="2971800"/>
          </a:xfrm>
          <a:prstGeom prst="rect">
            <a:avLst/>
          </a:prstGeom>
        </p:spPr>
      </p:pic>
    </p:spTree>
    <p:extLst>
      <p:ext uri="{BB962C8B-B14F-4D97-AF65-F5344CB8AC3E}">
        <p14:creationId xmlns:p14="http://schemas.microsoft.com/office/powerpoint/2010/main" val="2570557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2" name="Rectangle 31">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circuit board">
            <a:extLst>
              <a:ext uri="{FF2B5EF4-FFF2-40B4-BE49-F238E27FC236}">
                <a16:creationId xmlns:a16="http://schemas.microsoft.com/office/drawing/2014/main" id="{6A806DED-704E-412D-9D9E-55C2C11B97BB}"/>
              </a:ext>
            </a:extLst>
          </p:cNvPr>
          <p:cNvPicPr>
            <a:picLocks noChangeAspect="1"/>
          </p:cNvPicPr>
          <p:nvPr/>
        </p:nvPicPr>
        <p:blipFill rotWithShape="1">
          <a:blip r:embed="rId2">
            <a:alphaModFix/>
          </a:blip>
          <a:srcRect t="10641" b="5090"/>
          <a:stretch/>
        </p:blipFill>
        <p:spPr>
          <a:xfrm>
            <a:off x="20" y="10"/>
            <a:ext cx="12191980" cy="6857990"/>
          </a:xfrm>
          <a:prstGeom prst="rect">
            <a:avLst/>
          </a:prstGeom>
        </p:spPr>
      </p:pic>
      <p:sp>
        <p:nvSpPr>
          <p:cNvPr id="34" name="Rectangle 33">
            <a:extLst>
              <a:ext uri="{FF2B5EF4-FFF2-40B4-BE49-F238E27FC236}">
                <a16:creationId xmlns:a16="http://schemas.microsoft.com/office/drawing/2014/main" id="{E2EDC3F9-BBE3-45A8-BBC7-E154E21D9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090890"/>
            <a:ext cx="12188952" cy="3767110"/>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AB91D4-FEAE-4642-AE97-2ACE7CD5636B}"/>
              </a:ext>
            </a:extLst>
          </p:cNvPr>
          <p:cNvSpPr>
            <a:spLocks noGrp="1"/>
          </p:cNvSpPr>
          <p:nvPr>
            <p:ph type="title"/>
          </p:nvPr>
        </p:nvSpPr>
        <p:spPr>
          <a:xfrm>
            <a:off x="965201" y="3591034"/>
            <a:ext cx="10225530" cy="1475013"/>
          </a:xfrm>
        </p:spPr>
        <p:txBody>
          <a:bodyPr vert="horz" lIns="91440" tIns="45720" rIns="91440" bIns="45720" rtlCol="0" anchor="b">
            <a:normAutofit/>
          </a:bodyPr>
          <a:lstStyle/>
          <a:p>
            <a:r>
              <a:rPr lang="en-US" sz="6000" dirty="0">
                <a:solidFill>
                  <a:schemeClr val="bg1"/>
                </a:solidFill>
                <a:latin typeface="Amasis MT Pro Light" panose="02040304050005020304" pitchFamily="18" charset="0"/>
              </a:rPr>
              <a:t>Module 4 </a:t>
            </a:r>
          </a:p>
        </p:txBody>
      </p:sp>
    </p:spTree>
    <p:extLst>
      <p:ext uri="{BB962C8B-B14F-4D97-AF65-F5344CB8AC3E}">
        <p14:creationId xmlns:p14="http://schemas.microsoft.com/office/powerpoint/2010/main" val="307243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569B932-2098-4C0E-8363-5CBB63DF9BC9}"/>
              </a:ext>
            </a:extLst>
          </p:cNvPr>
          <p:cNvSpPr>
            <a:spLocks noGrp="1"/>
          </p:cNvSpPr>
          <p:nvPr>
            <p:ph type="title"/>
          </p:nvPr>
        </p:nvSpPr>
        <p:spPr>
          <a:xfrm>
            <a:off x="771148" y="1037967"/>
            <a:ext cx="3054091" cy="4709131"/>
          </a:xfrm>
        </p:spPr>
        <p:txBody>
          <a:bodyPr anchor="ctr">
            <a:normAutofit/>
          </a:bodyPr>
          <a:lstStyle/>
          <a:p>
            <a:r>
              <a:rPr lang="en-US" sz="2600" dirty="0">
                <a:solidFill>
                  <a:srgbClr val="FFFEFF"/>
                </a:solidFill>
                <a:latin typeface="Amasis MT Pro Light" panose="02040304050005020304" pitchFamily="18" charset="0"/>
              </a:rPr>
              <a:t>Linux Administrative tasks- </a:t>
            </a:r>
            <a:br>
              <a:rPr lang="en-US" sz="2600" dirty="0">
                <a:solidFill>
                  <a:srgbClr val="FFFEFF"/>
                </a:solidFill>
                <a:latin typeface="Amasis MT Pro Light" panose="02040304050005020304" pitchFamily="18" charset="0"/>
              </a:rPr>
            </a:br>
            <a:r>
              <a:rPr lang="en-US" sz="2600" dirty="0">
                <a:solidFill>
                  <a:srgbClr val="FFFEFF"/>
                </a:solidFill>
                <a:latin typeface="Amasis MT Pro Light" panose="02040304050005020304" pitchFamily="18" charset="0"/>
              </a:rPr>
              <a:t>adding users</a:t>
            </a:r>
          </a:p>
        </p:txBody>
      </p:sp>
      <p:sp>
        <p:nvSpPr>
          <p:cNvPr id="3" name="Content Placeholder 2">
            <a:extLst>
              <a:ext uri="{FF2B5EF4-FFF2-40B4-BE49-F238E27FC236}">
                <a16:creationId xmlns:a16="http://schemas.microsoft.com/office/drawing/2014/main" id="{BFF4034A-E25B-4D67-8F39-5CFA58E2EEE0}"/>
              </a:ext>
            </a:extLst>
          </p:cNvPr>
          <p:cNvSpPr>
            <a:spLocks noGrp="1"/>
          </p:cNvSpPr>
          <p:nvPr>
            <p:ph idx="1"/>
          </p:nvPr>
        </p:nvSpPr>
        <p:spPr>
          <a:xfrm>
            <a:off x="4534935" y="1037968"/>
            <a:ext cx="6725899" cy="4820832"/>
          </a:xfrm>
        </p:spPr>
        <p:txBody>
          <a:bodyPr>
            <a:normAutofit/>
          </a:bodyPr>
          <a:lstStyle/>
          <a:p>
            <a:r>
              <a:rPr lang="en-US" dirty="0">
                <a:latin typeface="Amasis MT Pro Light" panose="02040304050005020304" pitchFamily="18" charset="0"/>
              </a:rPr>
              <a:t>To add a new user, enter command </a:t>
            </a:r>
            <a:r>
              <a:rPr lang="en-US" b="1" dirty="0" err="1">
                <a:latin typeface="Amasis MT Pro Light" panose="02040304050005020304" pitchFamily="18" charset="0"/>
              </a:rPr>
              <a:t>sudo</a:t>
            </a:r>
            <a:r>
              <a:rPr lang="en-US" b="1" dirty="0">
                <a:latin typeface="Amasis MT Pro Light" panose="02040304050005020304" pitchFamily="18" charset="0"/>
              </a:rPr>
              <a:t> </a:t>
            </a:r>
            <a:r>
              <a:rPr lang="en-US" b="1" dirty="0" err="1">
                <a:latin typeface="Amasis MT Pro Light" panose="02040304050005020304" pitchFamily="18" charset="0"/>
              </a:rPr>
              <a:t>useradd</a:t>
            </a:r>
            <a:r>
              <a:rPr lang="en-US" b="1" dirty="0">
                <a:latin typeface="Amasis MT Pro Light" panose="02040304050005020304" pitchFamily="18" charset="0"/>
              </a:rPr>
              <a:t> –m –s /bin/bash </a:t>
            </a:r>
            <a:r>
              <a:rPr lang="en-US" b="1" dirty="0" err="1">
                <a:latin typeface="Amasis MT Pro Light" panose="02040304050005020304" pitchFamily="18" charset="0"/>
              </a:rPr>
              <a:t>mary</a:t>
            </a:r>
            <a:endParaRPr lang="en-US" b="1" dirty="0">
              <a:latin typeface="Amasis MT Pro Light" panose="02040304050005020304" pitchFamily="18" charset="0"/>
            </a:endParaRPr>
          </a:p>
          <a:p>
            <a:r>
              <a:rPr lang="en-US" dirty="0">
                <a:latin typeface="Amasis MT Pro Light" panose="02040304050005020304" pitchFamily="18" charset="0"/>
              </a:rPr>
              <a:t>To create a group for students, use the command </a:t>
            </a:r>
            <a:r>
              <a:rPr lang="en-US" b="1" dirty="0" err="1">
                <a:latin typeface="Amasis MT Pro Light" panose="02040304050005020304" pitchFamily="18" charset="0"/>
              </a:rPr>
              <a:t>sudo</a:t>
            </a:r>
            <a:r>
              <a:rPr lang="en-US" b="1" dirty="0">
                <a:latin typeface="Amasis MT Pro Light" panose="02040304050005020304" pitchFamily="18" charset="0"/>
              </a:rPr>
              <a:t> </a:t>
            </a:r>
            <a:r>
              <a:rPr lang="en-US" b="1" dirty="0" err="1">
                <a:latin typeface="Amasis MT Pro Light" panose="02040304050005020304" pitchFamily="18" charset="0"/>
              </a:rPr>
              <a:t>groupadd</a:t>
            </a:r>
            <a:r>
              <a:rPr lang="en-US" b="1" dirty="0">
                <a:latin typeface="Amasis MT Pro Light" panose="02040304050005020304" pitchFamily="18" charset="0"/>
              </a:rPr>
              <a:t> students</a:t>
            </a:r>
          </a:p>
          <a:p>
            <a:r>
              <a:rPr lang="en-US" dirty="0">
                <a:latin typeface="Amasis MT Pro Light" panose="02040304050005020304" pitchFamily="18" charset="0"/>
              </a:rPr>
              <a:t>Then to add your own user account and </a:t>
            </a:r>
            <a:r>
              <a:rPr lang="en-US" dirty="0" err="1">
                <a:latin typeface="Amasis MT Pro Light" panose="02040304050005020304" pitchFamily="18" charset="0"/>
              </a:rPr>
              <a:t>marys</a:t>
            </a:r>
            <a:r>
              <a:rPr lang="en-US" dirty="0">
                <a:latin typeface="Amasis MT Pro Light" panose="02040304050005020304" pitchFamily="18" charset="0"/>
              </a:rPr>
              <a:t> newly created account to the ‘students’ group use: </a:t>
            </a:r>
            <a:r>
              <a:rPr lang="en-US" b="1" dirty="0" err="1">
                <a:latin typeface="Amasis MT Pro Light" panose="02040304050005020304" pitchFamily="18" charset="0"/>
              </a:rPr>
              <a:t>sudo</a:t>
            </a:r>
            <a:r>
              <a:rPr lang="en-US" b="1" dirty="0">
                <a:latin typeface="Amasis MT Pro Light" panose="02040304050005020304" pitchFamily="18" charset="0"/>
              </a:rPr>
              <a:t> </a:t>
            </a:r>
            <a:r>
              <a:rPr lang="en-US" b="1" dirty="0" err="1">
                <a:latin typeface="Amasis MT Pro Light" panose="02040304050005020304" pitchFamily="18" charset="0"/>
              </a:rPr>
              <a:t>usermod</a:t>
            </a:r>
            <a:r>
              <a:rPr lang="en-US" b="1" dirty="0">
                <a:latin typeface="Amasis MT Pro Light" panose="02040304050005020304" pitchFamily="18" charset="0"/>
              </a:rPr>
              <a:t> –a –G students student </a:t>
            </a:r>
            <a:r>
              <a:rPr lang="en-US" dirty="0">
                <a:latin typeface="Amasis MT Pro Light" panose="02040304050005020304" pitchFamily="18" charset="0"/>
              </a:rPr>
              <a:t>and </a:t>
            </a:r>
            <a:r>
              <a:rPr lang="en-US" b="1" dirty="0" err="1">
                <a:latin typeface="Amasis MT Pro Light" panose="02040304050005020304" pitchFamily="18" charset="0"/>
              </a:rPr>
              <a:t>sudo</a:t>
            </a:r>
            <a:r>
              <a:rPr lang="en-US" b="1" dirty="0">
                <a:latin typeface="Amasis MT Pro Light" panose="02040304050005020304" pitchFamily="18" charset="0"/>
              </a:rPr>
              <a:t> </a:t>
            </a:r>
            <a:r>
              <a:rPr lang="en-US" b="1" dirty="0" err="1">
                <a:latin typeface="Amasis MT Pro Light" panose="02040304050005020304" pitchFamily="18" charset="0"/>
              </a:rPr>
              <a:t>usermod</a:t>
            </a:r>
            <a:r>
              <a:rPr lang="en-US" b="1" dirty="0">
                <a:latin typeface="Amasis MT Pro Light" panose="02040304050005020304" pitchFamily="18" charset="0"/>
              </a:rPr>
              <a:t> –a –G students </a:t>
            </a:r>
            <a:r>
              <a:rPr lang="en-US" b="1" dirty="0" err="1">
                <a:latin typeface="Amasis MT Pro Light" panose="02040304050005020304" pitchFamily="18" charset="0"/>
              </a:rPr>
              <a:t>mary</a:t>
            </a:r>
            <a:r>
              <a:rPr lang="en-US" b="1" dirty="0">
                <a:latin typeface="Amasis MT Pro Light" panose="02040304050005020304" pitchFamily="18" charset="0"/>
              </a:rPr>
              <a:t>. </a:t>
            </a:r>
          </a:p>
          <a:p>
            <a:r>
              <a:rPr lang="en-US" dirty="0">
                <a:latin typeface="Amasis MT Pro Light" panose="02040304050005020304" pitchFamily="18" charset="0"/>
              </a:rPr>
              <a:t>Use the -3 option to display the last 3 lines of the file to verify adding users and groups.</a:t>
            </a:r>
          </a:p>
        </p:txBody>
      </p:sp>
    </p:spTree>
    <p:extLst>
      <p:ext uri="{BB962C8B-B14F-4D97-AF65-F5344CB8AC3E}">
        <p14:creationId xmlns:p14="http://schemas.microsoft.com/office/powerpoint/2010/main" val="90862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0" name="Rectangle 14">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6">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8">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2">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46533" y="1209184"/>
            <a:ext cx="3703321" cy="4734416"/>
          </a:xfrm>
        </p:spPr>
        <p:txBody>
          <a:bodyPr vert="horz" lIns="91440" tIns="45720" rIns="91440" bIns="45720" rtlCol="0" anchor="ctr">
            <a:normAutofit/>
          </a:bodyPr>
          <a:lstStyle/>
          <a:p>
            <a:pPr marL="457200" indent="-457200"/>
            <a:r>
              <a:rPr lang="en-US" dirty="0">
                <a:latin typeface="Amasis MT Pro Light" panose="02040304050005020304" pitchFamily="18" charset="0"/>
              </a:rPr>
              <a:t>      Linux</a:t>
            </a:r>
            <a:br>
              <a:rPr lang="en-US" dirty="0">
                <a:latin typeface="Amasis MT Pro Light" panose="02040304050005020304" pitchFamily="18" charset="0"/>
              </a:rPr>
            </a:br>
            <a:r>
              <a:rPr lang="en-US" dirty="0">
                <a:latin typeface="Amasis MT Pro Light" panose="02040304050005020304" pitchFamily="18" charset="0"/>
              </a:rPr>
              <a:t>administrative </a:t>
            </a:r>
            <a:br>
              <a:rPr lang="en-US" dirty="0">
                <a:latin typeface="Amasis MT Pro Light" panose="02040304050005020304" pitchFamily="18" charset="0"/>
              </a:rPr>
            </a:br>
            <a:r>
              <a:rPr lang="en-US" dirty="0">
                <a:latin typeface="Amasis MT Pro Light" panose="02040304050005020304" pitchFamily="18" charset="0"/>
              </a:rPr>
              <a:t>tasks- </a:t>
            </a:r>
            <a:br>
              <a:rPr lang="en-US" dirty="0">
                <a:latin typeface="Amasis MT Pro Light" panose="02040304050005020304" pitchFamily="18" charset="0"/>
              </a:rPr>
            </a:br>
            <a:r>
              <a:rPr lang="en-US" dirty="0">
                <a:latin typeface="Amasis MT Pro Light" panose="02040304050005020304" pitchFamily="18" charset="0"/>
              </a:rPr>
              <a:t>Test user and group settings</a:t>
            </a:r>
            <a:br>
              <a:rPr lang="en-US" dirty="0"/>
            </a:br>
            <a:endParaRPr lang="en-US" dirty="0"/>
          </a:p>
        </p:txBody>
      </p:sp>
      <p:sp>
        <p:nvSpPr>
          <p:cNvPr id="3" name="Text Placeholder 2">
            <a:extLst>
              <a:ext uri="{FF2B5EF4-FFF2-40B4-BE49-F238E27FC236}">
                <a16:creationId xmlns:a16="http://schemas.microsoft.com/office/drawing/2014/main" id="{56C5E31E-4D62-46F7-AB7B-E3FE7032C048}"/>
              </a:ext>
            </a:extLst>
          </p:cNvPr>
          <p:cNvSpPr>
            <a:spLocks noGrp="1"/>
          </p:cNvSpPr>
          <p:nvPr>
            <p:ph type="body" sz="half" idx="2"/>
          </p:nvPr>
        </p:nvSpPr>
        <p:spPr>
          <a:xfrm>
            <a:off x="4561870" y="723900"/>
            <a:ext cx="7183597" cy="3152362"/>
          </a:xfrm>
        </p:spPr>
        <p:txBody>
          <a:bodyPr vert="horz" lIns="91440" tIns="45720" rIns="91440" bIns="45720" rtlCol="0" anchor="ctr">
            <a:normAutofit/>
          </a:bodyPr>
          <a:lstStyle/>
          <a:p>
            <a:pPr marL="285750" indent="-285750">
              <a:buFont typeface="Wingdings 2" panose="05020102010507070707" pitchFamily="18" charset="2"/>
              <a:buChar char=""/>
            </a:pPr>
            <a:r>
              <a:rPr lang="en-US">
                <a:solidFill>
                  <a:schemeClr val="tx1">
                    <a:lumMod val="75000"/>
                    <a:lumOff val="25000"/>
                  </a:schemeClr>
                </a:solidFill>
              </a:rPr>
              <a:t>Enter the command</a:t>
            </a:r>
            <a:r>
              <a:rPr lang="en-US" b="1">
                <a:solidFill>
                  <a:schemeClr val="tx1">
                    <a:lumMod val="75000"/>
                    <a:lumOff val="25000"/>
                  </a:schemeClr>
                </a:solidFill>
              </a:rPr>
              <a:t> sudo chgrp students todolist </a:t>
            </a:r>
            <a:r>
              <a:rPr lang="en-US">
                <a:solidFill>
                  <a:schemeClr val="tx1">
                    <a:lumMod val="75000"/>
                    <a:lumOff val="25000"/>
                  </a:schemeClr>
                </a:solidFill>
              </a:rPr>
              <a:t> to change the ownership of the todolist script.</a:t>
            </a:r>
          </a:p>
          <a:p>
            <a:pPr marL="285750" indent="-285750">
              <a:buFont typeface="Wingdings 2" panose="05020102010507070707" pitchFamily="18" charset="2"/>
              <a:buChar char=""/>
            </a:pPr>
            <a:r>
              <a:rPr lang="en-US">
                <a:solidFill>
                  <a:schemeClr val="tx1">
                    <a:lumMod val="75000"/>
                    <a:lumOff val="25000"/>
                  </a:schemeClr>
                </a:solidFill>
              </a:rPr>
              <a:t>Use the command </a:t>
            </a:r>
            <a:r>
              <a:rPr lang="en-US" b="1">
                <a:solidFill>
                  <a:schemeClr val="tx1">
                    <a:lumMod val="75000"/>
                    <a:lumOff val="25000"/>
                  </a:schemeClr>
                </a:solidFill>
              </a:rPr>
              <a:t>ls –l todolist </a:t>
            </a:r>
            <a:r>
              <a:rPr lang="en-US">
                <a:solidFill>
                  <a:schemeClr val="tx1">
                    <a:lumMod val="75000"/>
                    <a:lumOff val="25000"/>
                  </a:schemeClr>
                </a:solidFill>
              </a:rPr>
              <a:t>to verify.</a:t>
            </a:r>
          </a:p>
          <a:p>
            <a:pPr marL="285750" indent="-285750">
              <a:buFont typeface="Wingdings 2" panose="05020102010507070707" pitchFamily="18" charset="2"/>
              <a:buChar char=""/>
            </a:pPr>
            <a:r>
              <a:rPr lang="en-US">
                <a:solidFill>
                  <a:schemeClr val="tx1">
                    <a:lumMod val="75000"/>
                    <a:lumOff val="25000"/>
                  </a:schemeClr>
                </a:solidFill>
              </a:rPr>
              <a:t>Enter </a:t>
            </a:r>
            <a:r>
              <a:rPr lang="en-US" b="1">
                <a:solidFill>
                  <a:schemeClr val="tx1">
                    <a:lumMod val="75000"/>
                    <a:lumOff val="25000"/>
                  </a:schemeClr>
                </a:solidFill>
              </a:rPr>
              <a:t>sudo chmod 750 todolist</a:t>
            </a:r>
            <a:r>
              <a:rPr lang="en-US">
                <a:solidFill>
                  <a:schemeClr val="tx1">
                    <a:lumMod val="75000"/>
                    <a:lumOff val="25000"/>
                  </a:schemeClr>
                </a:solidFill>
              </a:rPr>
              <a:t> to modify permissions of the </a:t>
            </a:r>
            <a:r>
              <a:rPr lang="en-US" b="1">
                <a:solidFill>
                  <a:schemeClr val="tx1">
                    <a:lumMod val="75000"/>
                    <a:lumOff val="25000"/>
                  </a:schemeClr>
                </a:solidFill>
              </a:rPr>
              <a:t>todolist</a:t>
            </a:r>
            <a:r>
              <a:rPr lang="en-US">
                <a:solidFill>
                  <a:schemeClr val="tx1">
                    <a:lumMod val="75000"/>
                    <a:lumOff val="25000"/>
                  </a:schemeClr>
                </a:solidFill>
              </a:rPr>
              <a:t> script for other usrs to read and execute.</a:t>
            </a:r>
          </a:p>
          <a:p>
            <a:pPr marL="285750" indent="-285750">
              <a:buFont typeface="Wingdings 2" panose="05020102010507070707" pitchFamily="18" charset="2"/>
              <a:buChar char=""/>
            </a:pPr>
            <a:r>
              <a:rPr lang="en-US">
                <a:solidFill>
                  <a:schemeClr val="tx1">
                    <a:lumMod val="75000"/>
                    <a:lumOff val="25000"/>
                  </a:schemeClr>
                </a:solidFill>
              </a:rPr>
              <a:t>Log in with new user and open new terminal and enter command </a:t>
            </a:r>
            <a:r>
              <a:rPr lang="en-US" b="1">
                <a:solidFill>
                  <a:schemeClr val="tx1">
                    <a:lumMod val="75000"/>
                    <a:lumOff val="25000"/>
                  </a:schemeClr>
                </a:solidFill>
              </a:rPr>
              <a:t>nan.bashrc</a:t>
            </a:r>
            <a:r>
              <a:rPr lang="en-US">
                <a:solidFill>
                  <a:schemeClr val="tx1">
                    <a:lumMod val="75000"/>
                    <a:lumOff val="25000"/>
                  </a:schemeClr>
                </a:solidFill>
              </a:rPr>
              <a:t> and open the file.</a:t>
            </a:r>
          </a:p>
          <a:p>
            <a:pPr marL="285750" indent="-285750">
              <a:buFont typeface="Wingdings 2" panose="05020102010507070707" pitchFamily="18" charset="2"/>
              <a:buChar char=""/>
            </a:pPr>
            <a:r>
              <a:rPr lang="en-US">
                <a:solidFill>
                  <a:schemeClr val="tx1">
                    <a:lumMod val="75000"/>
                    <a:lumOff val="25000"/>
                  </a:schemeClr>
                </a:solidFill>
              </a:rPr>
              <a:t>To active the changes use the command </a:t>
            </a:r>
            <a:r>
              <a:rPr lang="en-US" b="1">
                <a:solidFill>
                  <a:schemeClr val="tx1">
                    <a:lumMod val="75000"/>
                    <a:lumOff val="25000"/>
                  </a:schemeClr>
                </a:solidFill>
              </a:rPr>
              <a:t>source .bash.rc</a:t>
            </a:r>
          </a:p>
        </p:txBody>
      </p:sp>
      <p:pic>
        <p:nvPicPr>
          <p:cNvPr id="4" name="Picture Placeholder 3" descr="A screenshot of a computer&#10;&#10;Description automatically generated with medium confidence">
            <a:extLst>
              <a:ext uri="{FF2B5EF4-FFF2-40B4-BE49-F238E27FC236}">
                <a16:creationId xmlns:a16="http://schemas.microsoft.com/office/drawing/2014/main" id="{BEAFEFC7-3B5D-4C0A-BEF4-D109FEE7F7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765" t="16680" r="62481" b="28309"/>
          <a:stretch/>
        </p:blipFill>
        <p:spPr>
          <a:xfrm>
            <a:off x="6453713" y="4149588"/>
            <a:ext cx="3399911" cy="2196838"/>
          </a:xfrm>
          <a:prstGeom prst="rect">
            <a:avLst/>
          </a:prstGeom>
        </p:spPr>
      </p:pic>
    </p:spTree>
    <p:extLst>
      <p:ext uri="{BB962C8B-B14F-4D97-AF65-F5344CB8AC3E}">
        <p14:creationId xmlns:p14="http://schemas.microsoft.com/office/powerpoint/2010/main" val="424042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77F8016E-837B-4C70-B44C-E1627C028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id="{5B9C6062-B8DD-49CC-9F05-D6DF7ABB6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85">
            <a:extLst>
              <a:ext uri="{FF2B5EF4-FFF2-40B4-BE49-F238E27FC236}">
                <a16:creationId xmlns:a16="http://schemas.microsoft.com/office/drawing/2014/main" id="{0F846FCA-97FF-4271-8B97-C14BD3AA9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ADB08581-279A-478B-83DD-945E4CB34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1E40D98-2DD7-4DBC-9170-584D5BA2D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750722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91">
            <a:extLst>
              <a:ext uri="{FF2B5EF4-FFF2-40B4-BE49-F238E27FC236}">
                <a16:creationId xmlns:a16="http://schemas.microsoft.com/office/drawing/2014/main" id="{56F5A787-B406-4A79-B561-57041C4B0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4884" y="1131195"/>
            <a:ext cx="6855114" cy="1247938"/>
          </a:xfrm>
        </p:spPr>
        <p:txBody>
          <a:bodyPr vert="horz" lIns="91440" tIns="45720" rIns="91440" bIns="45720" rtlCol="0" anchor="ctr">
            <a:normAutofit/>
          </a:bodyPr>
          <a:lstStyle/>
          <a:p>
            <a:r>
              <a:rPr lang="en-US" sz="2800" b="0" kern="1200" cap="all" dirty="0">
                <a:solidFill>
                  <a:srgbClr val="FFFFFF"/>
                </a:solidFill>
                <a:latin typeface="Amasis MT Pro Light" panose="02040304050005020304" pitchFamily="18" charset="0"/>
              </a:rPr>
              <a:t>Linux administrative tasks- remove users and groups</a:t>
            </a:r>
          </a:p>
        </p:txBody>
      </p:sp>
      <p:pic>
        <p:nvPicPr>
          <p:cNvPr id="3" name="Picture 2">
            <a:extLst>
              <a:ext uri="{FF2B5EF4-FFF2-40B4-BE49-F238E27FC236}">
                <a16:creationId xmlns:a16="http://schemas.microsoft.com/office/drawing/2014/main" id="{9CE876E5-A23C-48F5-8435-C2EC6CA13660}"/>
              </a:ext>
            </a:extLst>
          </p:cNvPr>
          <p:cNvPicPr>
            <a:picLocks noChangeAspect="1"/>
          </p:cNvPicPr>
          <p:nvPr/>
        </p:nvPicPr>
        <p:blipFill>
          <a:blip r:embed="rId2"/>
          <a:stretch>
            <a:fillRect/>
          </a:stretch>
        </p:blipFill>
        <p:spPr>
          <a:xfrm>
            <a:off x="8379799" y="326843"/>
            <a:ext cx="3217333" cy="1906067"/>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4883" y="2438400"/>
            <a:ext cx="6855115" cy="3495742"/>
          </a:xfrm>
        </p:spPr>
        <p:txBody>
          <a:bodyPr vert="horz" lIns="91440" tIns="45720" rIns="91440" bIns="45720" rtlCol="0" anchor="ctr">
            <a:normAutofit/>
          </a:bodyPr>
          <a:lstStyle/>
          <a:p>
            <a:pPr marL="285750" indent="-285750">
              <a:buFont typeface="Wingdings" panose="05000000000000000000" pitchFamily="2" charset="2"/>
              <a:buChar char="§"/>
            </a:pPr>
            <a:r>
              <a:rPr lang="en-US" dirty="0">
                <a:solidFill>
                  <a:srgbClr val="FFFFFF"/>
                </a:solidFill>
              </a:rPr>
              <a:t>To remove the user </a:t>
            </a:r>
            <a:r>
              <a:rPr lang="en-US" dirty="0" err="1">
                <a:solidFill>
                  <a:srgbClr val="FFFFFF"/>
                </a:solidFill>
              </a:rPr>
              <a:t>mary</a:t>
            </a:r>
            <a:r>
              <a:rPr lang="en-US" dirty="0">
                <a:solidFill>
                  <a:srgbClr val="FFFFFF"/>
                </a:solidFill>
              </a:rPr>
              <a:t>, use </a:t>
            </a:r>
            <a:r>
              <a:rPr lang="en-US" b="1" dirty="0" err="1">
                <a:solidFill>
                  <a:srgbClr val="FFFFFF"/>
                </a:solidFill>
              </a:rPr>
              <a:t>sudo</a:t>
            </a:r>
            <a:r>
              <a:rPr lang="en-US" b="1" dirty="0">
                <a:solidFill>
                  <a:srgbClr val="FFFFFF"/>
                </a:solidFill>
              </a:rPr>
              <a:t> </a:t>
            </a:r>
            <a:r>
              <a:rPr lang="en-US" b="1" dirty="0" err="1">
                <a:solidFill>
                  <a:srgbClr val="FFFFFF"/>
                </a:solidFill>
              </a:rPr>
              <a:t>userdel</a:t>
            </a:r>
            <a:r>
              <a:rPr lang="en-US" b="1" dirty="0">
                <a:solidFill>
                  <a:srgbClr val="FFFFFF"/>
                </a:solidFill>
              </a:rPr>
              <a:t> –r </a:t>
            </a:r>
            <a:r>
              <a:rPr lang="en-US" b="1" dirty="0" err="1">
                <a:solidFill>
                  <a:srgbClr val="FFFFFF"/>
                </a:solidFill>
              </a:rPr>
              <a:t>mary</a:t>
            </a:r>
            <a:r>
              <a:rPr lang="en-US" dirty="0">
                <a:solidFill>
                  <a:srgbClr val="FFFFFF"/>
                </a:solidFill>
              </a:rPr>
              <a:t>. Use the same command for the user john, </a:t>
            </a:r>
            <a:r>
              <a:rPr lang="en-US" b="1" dirty="0" err="1">
                <a:solidFill>
                  <a:srgbClr val="FFFFFF"/>
                </a:solidFill>
              </a:rPr>
              <a:t>sudo</a:t>
            </a:r>
            <a:r>
              <a:rPr lang="en-US" b="1" dirty="0">
                <a:solidFill>
                  <a:srgbClr val="FFFFFF"/>
                </a:solidFill>
              </a:rPr>
              <a:t> </a:t>
            </a:r>
            <a:r>
              <a:rPr lang="en-US" b="1" dirty="0" err="1">
                <a:solidFill>
                  <a:srgbClr val="FFFFFF"/>
                </a:solidFill>
              </a:rPr>
              <a:t>userdel</a:t>
            </a:r>
            <a:r>
              <a:rPr lang="en-US" b="1" dirty="0">
                <a:solidFill>
                  <a:srgbClr val="FFFFFF"/>
                </a:solidFill>
              </a:rPr>
              <a:t> –r john</a:t>
            </a:r>
            <a:r>
              <a:rPr lang="en-US" dirty="0">
                <a:solidFill>
                  <a:srgbClr val="FFFFFF"/>
                </a:solidFill>
              </a:rPr>
              <a:t>. Pictured (right) are before and after screenshots of added users and deleted users.</a:t>
            </a:r>
          </a:p>
          <a:p>
            <a:pPr marL="285750" indent="-285750">
              <a:buFont typeface="Wingdings" panose="05000000000000000000" pitchFamily="2" charset="2"/>
              <a:buChar char="§"/>
            </a:pPr>
            <a:r>
              <a:rPr lang="en-US" dirty="0">
                <a:solidFill>
                  <a:srgbClr val="FFFFFF"/>
                </a:solidFill>
              </a:rPr>
              <a:t>To remove the group use </a:t>
            </a:r>
            <a:r>
              <a:rPr lang="en-US" b="1" dirty="0" err="1">
                <a:solidFill>
                  <a:srgbClr val="FFFFFF"/>
                </a:solidFill>
              </a:rPr>
              <a:t>sudo</a:t>
            </a:r>
            <a:r>
              <a:rPr lang="en-US" b="1" dirty="0">
                <a:solidFill>
                  <a:srgbClr val="FFFFFF"/>
                </a:solidFill>
              </a:rPr>
              <a:t> </a:t>
            </a:r>
            <a:r>
              <a:rPr lang="en-US" b="1" dirty="0" err="1">
                <a:solidFill>
                  <a:srgbClr val="FFFFFF"/>
                </a:solidFill>
              </a:rPr>
              <a:t>userdel</a:t>
            </a:r>
            <a:r>
              <a:rPr lang="en-US" b="1" dirty="0">
                <a:solidFill>
                  <a:srgbClr val="FFFFFF"/>
                </a:solidFill>
              </a:rPr>
              <a:t> –r.</a:t>
            </a:r>
          </a:p>
          <a:p>
            <a:pPr marL="285750" indent="-285750">
              <a:buFont typeface="Wingdings" panose="05000000000000000000" pitchFamily="2" charset="2"/>
              <a:buChar char="§"/>
            </a:pPr>
            <a:r>
              <a:rPr lang="en-US" dirty="0">
                <a:solidFill>
                  <a:srgbClr val="FFFFFF"/>
                </a:solidFill>
              </a:rPr>
              <a:t>To change group ownership of </a:t>
            </a:r>
            <a:r>
              <a:rPr lang="en-US" b="1" dirty="0" err="1">
                <a:solidFill>
                  <a:srgbClr val="FFFFFF"/>
                </a:solidFill>
              </a:rPr>
              <a:t>todolist</a:t>
            </a:r>
            <a:r>
              <a:rPr lang="en-US" dirty="0">
                <a:solidFill>
                  <a:srgbClr val="FFFFFF"/>
                </a:solidFill>
              </a:rPr>
              <a:t> back to your primary group use the command </a:t>
            </a:r>
            <a:r>
              <a:rPr lang="en-US" b="1" dirty="0" err="1">
                <a:solidFill>
                  <a:srgbClr val="FFFFFF"/>
                </a:solidFill>
              </a:rPr>
              <a:t>sudo</a:t>
            </a:r>
            <a:r>
              <a:rPr lang="en-US" b="1" dirty="0">
                <a:solidFill>
                  <a:srgbClr val="FFFFFF"/>
                </a:solidFill>
              </a:rPr>
              <a:t> </a:t>
            </a:r>
            <a:r>
              <a:rPr lang="en-US" b="1" dirty="0" err="1">
                <a:solidFill>
                  <a:srgbClr val="FFFFFF"/>
                </a:solidFill>
              </a:rPr>
              <a:t>chgrp</a:t>
            </a:r>
            <a:r>
              <a:rPr lang="en-US" b="1" dirty="0">
                <a:solidFill>
                  <a:srgbClr val="FFFFFF"/>
                </a:solidFill>
              </a:rPr>
              <a:t> student </a:t>
            </a:r>
            <a:r>
              <a:rPr lang="en-US" b="1" dirty="0" err="1">
                <a:solidFill>
                  <a:srgbClr val="FFFFFF"/>
                </a:solidFill>
              </a:rPr>
              <a:t>todolist</a:t>
            </a:r>
            <a:endParaRPr lang="en-US" b="1" dirty="0">
              <a:solidFill>
                <a:srgbClr val="FFFFFF"/>
              </a:solidFill>
            </a:endParaRPr>
          </a:p>
          <a:p>
            <a:pPr marL="285750" indent="-285750">
              <a:buFont typeface="Wingdings" panose="05000000000000000000" pitchFamily="2" charset="2"/>
              <a:buChar char="§"/>
            </a:pPr>
            <a:r>
              <a:rPr lang="en-US" dirty="0">
                <a:solidFill>
                  <a:srgbClr val="FFFFFF"/>
                </a:solidFill>
              </a:rPr>
              <a:t>To verify the changes, use </a:t>
            </a:r>
            <a:r>
              <a:rPr lang="en-US" b="1" dirty="0">
                <a:solidFill>
                  <a:srgbClr val="FFFFFF"/>
                </a:solidFill>
              </a:rPr>
              <a:t>ls –l </a:t>
            </a:r>
            <a:r>
              <a:rPr lang="en-US" b="1" dirty="0" err="1">
                <a:solidFill>
                  <a:srgbClr val="FFFFFF"/>
                </a:solidFill>
              </a:rPr>
              <a:t>todolist</a:t>
            </a:r>
            <a:r>
              <a:rPr lang="en-US" b="1" dirty="0">
                <a:solidFill>
                  <a:srgbClr val="FFFFFF"/>
                </a:solidFill>
              </a:rPr>
              <a:t> </a:t>
            </a:r>
            <a:r>
              <a:rPr lang="en-US" dirty="0">
                <a:solidFill>
                  <a:srgbClr val="FFFFFF"/>
                </a:solidFill>
              </a:rPr>
              <a:t>command.</a:t>
            </a:r>
          </a:p>
          <a:p>
            <a:pPr indent="-228600">
              <a:buFont typeface="Wingdings 2" panose="05020102010507070707" pitchFamily="18" charset="2"/>
              <a:buChar char=""/>
            </a:pPr>
            <a:endParaRPr lang="en-US" dirty="0">
              <a:solidFill>
                <a:srgbClr val="FFFFFF"/>
              </a:solidFill>
            </a:endParaRPr>
          </a:p>
        </p:txBody>
      </p:sp>
      <p:pic>
        <p:nvPicPr>
          <p:cNvPr id="15" name="Picture Placeholder 14">
            <a:extLst>
              <a:ext uri="{FF2B5EF4-FFF2-40B4-BE49-F238E27FC236}">
                <a16:creationId xmlns:a16="http://schemas.microsoft.com/office/drawing/2014/main" id="{40E846D0-FECD-40BA-939C-CD56F66F3040}"/>
              </a:ext>
            </a:extLst>
          </p:cNvPr>
          <p:cNvPicPr>
            <a:picLocks noGrp="1" noChangeAspect="1"/>
          </p:cNvPicPr>
          <p:nvPr>
            <p:ph type="pic" idx="1"/>
          </p:nvPr>
        </p:nvPicPr>
        <p:blipFill>
          <a:blip r:embed="rId3"/>
          <a:srcRect l="7899" r="7899"/>
          <a:stretch>
            <a:fillRect/>
          </a:stretch>
        </p:blipFill>
        <p:spPr>
          <a:xfrm>
            <a:off x="8171066" y="252543"/>
            <a:ext cx="3634798" cy="2870646"/>
          </a:xfrm>
          <a:prstGeom prst="rect">
            <a:avLst/>
          </a:prstGeom>
        </p:spPr>
      </p:pic>
      <p:pic>
        <p:nvPicPr>
          <p:cNvPr id="19" name="Picture 18" descr="A screenshot of a computer&#10;&#10;Description automatically generated with medium confidence">
            <a:extLst>
              <a:ext uri="{FF2B5EF4-FFF2-40B4-BE49-F238E27FC236}">
                <a16:creationId xmlns:a16="http://schemas.microsoft.com/office/drawing/2014/main" id="{56DC6A0E-71F5-4C80-A438-4F725C2E7CAA}"/>
              </a:ext>
            </a:extLst>
          </p:cNvPr>
          <p:cNvPicPr>
            <a:picLocks noChangeAspect="1"/>
          </p:cNvPicPr>
          <p:nvPr/>
        </p:nvPicPr>
        <p:blipFill rotWithShape="1">
          <a:blip r:embed="rId4">
            <a:extLst>
              <a:ext uri="{28A0092B-C50C-407E-A947-70E740481C1C}">
                <a14:useLocalDpi xmlns:a14="http://schemas.microsoft.com/office/drawing/2010/main" val="0"/>
              </a:ext>
            </a:extLst>
          </a:blip>
          <a:srcRect l="6090" t="10035" r="58974" b="22887"/>
          <a:stretch/>
        </p:blipFill>
        <p:spPr bwMode="auto">
          <a:xfrm>
            <a:off x="8268548" y="3756501"/>
            <a:ext cx="3684694" cy="2599888"/>
          </a:xfrm>
          <a:prstGeom prst="rect">
            <a:avLst/>
          </a:prstGeom>
          <a:extLst>
            <a:ext uri="{53640926-AAD7-44D8-BBD7-CCE9431645EC}">
              <a14:shadowObscured xmlns:a14="http://schemas.microsoft.com/office/drawing/2010/main"/>
            </a:ext>
          </a:extLst>
        </p:spPr>
      </p:pic>
      <p:sp>
        <p:nvSpPr>
          <p:cNvPr id="8" name="Picture Placeholder 5">
            <a:extLst>
              <a:ext uri="{FF2B5EF4-FFF2-40B4-BE49-F238E27FC236}">
                <a16:creationId xmlns:a16="http://schemas.microsoft.com/office/drawing/2014/main" id="{E6D10F4A-EF48-44E4-9E79-740983EE7B9D}"/>
              </a:ext>
            </a:extLst>
          </p:cNvPr>
          <p:cNvSpPr txBox="1">
            <a:spLocks/>
          </p:cNvSpPr>
          <p:nvPr/>
        </p:nvSpPr>
        <p:spPr>
          <a:xfrm>
            <a:off x="6313007" y="3375732"/>
            <a:ext cx="4354455" cy="2575557"/>
          </a:xfrm>
          <a:prstGeom prst="rect">
            <a:avLst/>
          </a:prstGeom>
        </p:spPr>
      </p:sp>
    </p:spTree>
    <p:extLst>
      <p:ext uri="{BB962C8B-B14F-4D97-AF65-F5344CB8AC3E}">
        <p14:creationId xmlns:p14="http://schemas.microsoft.com/office/powerpoint/2010/main" val="331452029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2" name="Rectangle 3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circuit board">
            <a:extLst>
              <a:ext uri="{FF2B5EF4-FFF2-40B4-BE49-F238E27FC236}">
                <a16:creationId xmlns:a16="http://schemas.microsoft.com/office/drawing/2014/main" id="{FBE6B3FF-3291-4128-8B09-8CEF3255342C}"/>
              </a:ext>
            </a:extLst>
          </p:cNvPr>
          <p:cNvPicPr>
            <a:picLocks noChangeAspect="1"/>
          </p:cNvPicPr>
          <p:nvPr/>
        </p:nvPicPr>
        <p:blipFill rotWithShape="1">
          <a:blip r:embed="rId2"/>
          <a:srcRect t="10641" b="5090"/>
          <a:stretch/>
        </p:blipFill>
        <p:spPr>
          <a:xfrm>
            <a:off x="-208324" y="0"/>
            <a:ext cx="12191977" cy="6858022"/>
          </a:xfrm>
          <a:prstGeom prst="rect">
            <a:avLst/>
          </a:prstGeom>
        </p:spPr>
      </p:pic>
      <p:sp>
        <p:nvSpPr>
          <p:cNvPr id="34" name="Rectangle 33">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2AC670-8FDA-4B72-B4CA-C86FF12D6C9C}"/>
              </a:ext>
            </a:extLst>
          </p:cNvPr>
          <p:cNvSpPr>
            <a:spLocks noGrp="1"/>
          </p:cNvSpPr>
          <p:nvPr>
            <p:ph type="title"/>
          </p:nvPr>
        </p:nvSpPr>
        <p:spPr>
          <a:xfrm>
            <a:off x="477981" y="1122362"/>
            <a:ext cx="4023360" cy="3817628"/>
          </a:xfrm>
        </p:spPr>
        <p:txBody>
          <a:bodyPr vert="horz" lIns="91440" tIns="45720" rIns="91440" bIns="45720" rtlCol="0" anchor="b">
            <a:normAutofit/>
          </a:bodyPr>
          <a:lstStyle/>
          <a:p>
            <a:r>
              <a:rPr lang="en-US" sz="6000" dirty="0">
                <a:solidFill>
                  <a:schemeClr val="bg1"/>
                </a:solidFill>
                <a:latin typeface="Amasis MT Pro Light" panose="02040304050005020304" pitchFamily="18" charset="0"/>
              </a:rPr>
              <a:t>Module 5</a:t>
            </a:r>
          </a:p>
        </p:txBody>
      </p:sp>
    </p:spTree>
    <p:extLst>
      <p:ext uri="{BB962C8B-B14F-4D97-AF65-F5344CB8AC3E}">
        <p14:creationId xmlns:p14="http://schemas.microsoft.com/office/powerpoint/2010/main" val="1374304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13">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5">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3">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3189" y="1209184"/>
            <a:ext cx="3089189" cy="4734416"/>
          </a:xfrm>
        </p:spPr>
        <p:txBody>
          <a:bodyPr vert="horz" lIns="91440" tIns="45720" rIns="91440" bIns="45720" rtlCol="0" anchor="ctr">
            <a:normAutofit/>
          </a:bodyPr>
          <a:lstStyle/>
          <a:p>
            <a:r>
              <a:rPr lang="en-US" sz="3200" dirty="0">
                <a:solidFill>
                  <a:srgbClr val="FFFFFF"/>
                </a:solidFill>
                <a:latin typeface="Amasis MT Pro Light" panose="02040304050005020304" pitchFamily="18" charset="0"/>
              </a:rPr>
              <a:t>NETWORKING</a:t>
            </a:r>
            <a:r>
              <a:rPr lang="en-US" dirty="0">
                <a:solidFill>
                  <a:srgbClr val="FFFFFF"/>
                </a:solidFill>
                <a:latin typeface="Amasis MT Pro Light" panose="02040304050005020304" pitchFamily="18" charset="0"/>
              </a:rPr>
              <a:t>-</a:t>
            </a:r>
            <a:br>
              <a:rPr lang="en-US" dirty="0">
                <a:solidFill>
                  <a:srgbClr val="FFFFFF"/>
                </a:solidFill>
                <a:latin typeface="Amasis MT Pro Light" panose="02040304050005020304" pitchFamily="18" charset="0"/>
              </a:rPr>
            </a:br>
            <a:r>
              <a:rPr lang="en-US" dirty="0">
                <a:solidFill>
                  <a:srgbClr val="FFFFFF"/>
                </a:solidFill>
                <a:latin typeface="Amasis MT Pro Light" panose="02040304050005020304" pitchFamily="18" charset="0"/>
              </a:rPr>
              <a:t>Discover host IP configurations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561870" y="723900"/>
            <a:ext cx="7183597" cy="3152362"/>
          </a:xfrm>
        </p:spPr>
        <p:txBody>
          <a:bodyPr vert="horz" lIns="91440" tIns="45720" rIns="91440" bIns="45720" rtlCol="0" anchor="ctr">
            <a:normAutofit/>
          </a:bodyPr>
          <a:lstStyle/>
          <a:p>
            <a:pPr indent="-228600">
              <a:lnSpc>
                <a:spcPct val="100000"/>
              </a:lnSpc>
              <a:buFont typeface="Wingdings 2" panose="05020102010507070707" pitchFamily="18" charset="2"/>
              <a:buChar char=""/>
            </a:pPr>
            <a:r>
              <a:rPr lang="en-US" dirty="0">
                <a:latin typeface="Amasis MT Pro Light" panose="02040304050005020304" pitchFamily="18" charset="0"/>
              </a:rPr>
              <a:t>To display your IP address enter </a:t>
            </a:r>
            <a:r>
              <a:rPr lang="en-US" b="1" dirty="0" err="1">
                <a:latin typeface="Amasis MT Pro Light" panose="02040304050005020304" pitchFamily="18" charset="0"/>
              </a:rPr>
              <a:t>ip</a:t>
            </a:r>
            <a:r>
              <a:rPr lang="en-US" b="1" dirty="0">
                <a:latin typeface="Amasis MT Pro Light" panose="02040304050005020304" pitchFamily="18" charset="0"/>
              </a:rPr>
              <a:t> </a:t>
            </a:r>
            <a:r>
              <a:rPr lang="en-US" b="1" dirty="0" err="1">
                <a:latin typeface="Amasis MT Pro Light" panose="02040304050005020304" pitchFamily="18" charset="0"/>
              </a:rPr>
              <a:t>addr</a:t>
            </a:r>
            <a:endParaRPr lang="en-US" b="1" dirty="0">
              <a:latin typeface="Amasis MT Pro Light" panose="02040304050005020304" pitchFamily="18" charset="0"/>
            </a:endParaRPr>
          </a:p>
          <a:p>
            <a:pPr indent="-228600">
              <a:lnSpc>
                <a:spcPct val="100000"/>
              </a:lnSpc>
              <a:buFont typeface="Wingdings 2" panose="05020102010507070707" pitchFamily="18" charset="2"/>
              <a:buChar char=""/>
            </a:pPr>
            <a:r>
              <a:rPr lang="en-US" dirty="0">
                <a:latin typeface="Amasis MT Pro Light" panose="02040304050005020304" pitchFamily="18" charset="0"/>
              </a:rPr>
              <a:t>To display the default gateway IP address enter </a:t>
            </a:r>
            <a:r>
              <a:rPr lang="en-US" b="1" dirty="0" err="1">
                <a:latin typeface="Amasis MT Pro Light" panose="02040304050005020304" pitchFamily="18" charset="0"/>
              </a:rPr>
              <a:t>ip</a:t>
            </a:r>
            <a:r>
              <a:rPr lang="en-US" b="1" dirty="0">
                <a:latin typeface="Amasis MT Pro Light" panose="02040304050005020304" pitchFamily="18" charset="0"/>
              </a:rPr>
              <a:t> route</a:t>
            </a:r>
          </a:p>
          <a:p>
            <a:pPr indent="-228600">
              <a:lnSpc>
                <a:spcPct val="100000"/>
              </a:lnSpc>
              <a:buFont typeface="Wingdings 2" panose="05020102010507070707" pitchFamily="18" charset="2"/>
              <a:buChar char=""/>
            </a:pPr>
            <a:r>
              <a:rPr lang="en-US" dirty="0">
                <a:latin typeface="Amasis MT Pro Light" panose="02040304050005020304" pitchFamily="18" charset="0"/>
              </a:rPr>
              <a:t>The IP address in the photo below is 192.168.1.104</a:t>
            </a:r>
          </a:p>
          <a:p>
            <a:pPr indent="-228600">
              <a:lnSpc>
                <a:spcPct val="100000"/>
              </a:lnSpc>
              <a:buFont typeface="Wingdings 2" panose="05020102010507070707" pitchFamily="18" charset="2"/>
              <a:buChar char=""/>
            </a:pPr>
            <a:r>
              <a:rPr lang="en-US" dirty="0">
                <a:latin typeface="Amasis MT Pro Light" panose="02040304050005020304" pitchFamily="18" charset="0"/>
              </a:rPr>
              <a:t>The IP address of the default gateway is 192.168.1.1</a:t>
            </a:r>
          </a:p>
          <a:p>
            <a:pPr indent="-228600">
              <a:lnSpc>
                <a:spcPct val="100000"/>
              </a:lnSpc>
              <a:buFont typeface="Wingdings 2" panose="05020102010507070707" pitchFamily="18" charset="2"/>
              <a:buChar char=""/>
            </a:pPr>
            <a:r>
              <a:rPr lang="en-US" dirty="0">
                <a:latin typeface="Amasis MT Pro Light" panose="02040304050005020304" pitchFamily="18" charset="0"/>
              </a:rPr>
              <a:t>The IP address of its DNS Server is 192.168.1.1</a:t>
            </a:r>
          </a:p>
          <a:p>
            <a:pPr indent="-228600">
              <a:lnSpc>
                <a:spcPct val="100000"/>
              </a:lnSpc>
              <a:buFont typeface="Wingdings 2" panose="05020102010507070707" pitchFamily="18" charset="2"/>
              <a:buChar char=""/>
            </a:pPr>
            <a:endParaRPr lang="en-US" sz="900" dirty="0"/>
          </a:p>
          <a:p>
            <a:pPr indent="-228600">
              <a:lnSpc>
                <a:spcPct val="100000"/>
              </a:lnSpc>
              <a:buFont typeface="Wingdings 2" panose="05020102010507070707" pitchFamily="18" charset="2"/>
              <a:buChar char=""/>
            </a:pPr>
            <a:endParaRPr lang="en-US" sz="900" dirty="0"/>
          </a:p>
          <a:p>
            <a:pPr>
              <a:lnSpc>
                <a:spcPct val="100000"/>
              </a:lnSpc>
            </a:pPr>
            <a:endParaRPr lang="en-US" sz="900" dirty="0"/>
          </a:p>
        </p:txBody>
      </p:sp>
      <p:pic>
        <p:nvPicPr>
          <p:cNvPr id="6" name="Picture Placeholder 5" descr="A screenshot of a computer&#10;&#10;Description automatically generated with medium confidence">
            <a:extLst>
              <a:ext uri="{FF2B5EF4-FFF2-40B4-BE49-F238E27FC236}">
                <a16:creationId xmlns:a16="http://schemas.microsoft.com/office/drawing/2014/main" id="{AD7BDFE1-31E5-478F-9620-DA82A4B8F15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063" t="17507" r="64661" b="22718"/>
          <a:stretch/>
        </p:blipFill>
        <p:spPr>
          <a:xfrm>
            <a:off x="6095999" y="3657853"/>
            <a:ext cx="4742649" cy="3032830"/>
          </a:xfrm>
          <a:prstGeom prst="rect">
            <a:avLst/>
          </a:prstGeom>
        </p:spPr>
      </p:pic>
    </p:spTree>
    <p:extLst>
      <p:ext uri="{BB962C8B-B14F-4D97-AF65-F5344CB8AC3E}">
        <p14:creationId xmlns:p14="http://schemas.microsoft.com/office/powerpoint/2010/main" val="3232477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67">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69">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71">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D6B0679-0827-4665-871A-D1C94B470C7A}"/>
              </a:ext>
            </a:extLst>
          </p:cNvPr>
          <p:cNvSpPr>
            <a:spLocks noGrp="1"/>
          </p:cNvSpPr>
          <p:nvPr>
            <p:ph type="title"/>
          </p:nvPr>
        </p:nvSpPr>
        <p:spPr>
          <a:xfrm>
            <a:off x="601255" y="702155"/>
            <a:ext cx="3409783" cy="1300365"/>
          </a:xfrm>
        </p:spPr>
        <p:txBody>
          <a:bodyPr>
            <a:normAutofit/>
          </a:bodyPr>
          <a:lstStyle/>
          <a:p>
            <a:r>
              <a:rPr lang="en-US">
                <a:solidFill>
                  <a:srgbClr val="FFFFFF"/>
                </a:solidFill>
                <a:latin typeface="Amasis MT Pro Light" panose="02040304050005020304" pitchFamily="18" charset="0"/>
              </a:rPr>
              <a:t>Introduction</a:t>
            </a:r>
          </a:p>
        </p:txBody>
      </p:sp>
      <p:sp>
        <p:nvSpPr>
          <p:cNvPr id="59" name="Content Placeholder 2">
            <a:extLst>
              <a:ext uri="{FF2B5EF4-FFF2-40B4-BE49-F238E27FC236}">
                <a16:creationId xmlns:a16="http://schemas.microsoft.com/office/drawing/2014/main" id="{92A2F2DD-3156-47D7-8D58-B5AA1DA813E7}"/>
              </a:ext>
            </a:extLst>
          </p:cNvPr>
          <p:cNvSpPr>
            <a:spLocks noGrp="1"/>
          </p:cNvSpPr>
          <p:nvPr>
            <p:ph idx="1"/>
          </p:nvPr>
        </p:nvSpPr>
        <p:spPr>
          <a:xfrm>
            <a:off x="601255" y="2177142"/>
            <a:ext cx="3409782" cy="3823607"/>
          </a:xfrm>
        </p:spPr>
        <p:txBody>
          <a:bodyPr>
            <a:normAutofit/>
          </a:bodyPr>
          <a:lstStyle/>
          <a:p>
            <a:r>
              <a:rPr lang="en-US">
                <a:solidFill>
                  <a:srgbClr val="FFFFFF"/>
                </a:solidFill>
                <a:latin typeface="Amasis MT Pro Light" panose="02040304050005020304" pitchFamily="18" charset="0"/>
              </a:rPr>
              <a:t>While taking the Introduction to Operating Systems class I learned a lot about the Linux Operating System. </a:t>
            </a:r>
          </a:p>
          <a:p>
            <a:r>
              <a:rPr lang="en-US">
                <a:solidFill>
                  <a:srgbClr val="FFFFFF"/>
                </a:solidFill>
                <a:latin typeface="Amasis MT Pro Light" panose="02040304050005020304" pitchFamily="18" charset="0"/>
              </a:rPr>
              <a:t>This project will show distributions of Linux, shell scripts, administrative tasks, file systems, networking, security, troubleshooting, and performance.</a:t>
            </a:r>
          </a:p>
        </p:txBody>
      </p:sp>
      <p:pic>
        <p:nvPicPr>
          <p:cNvPr id="58" name="Picture 4" descr="Network Technology Background">
            <a:extLst>
              <a:ext uri="{FF2B5EF4-FFF2-40B4-BE49-F238E27FC236}">
                <a16:creationId xmlns:a16="http://schemas.microsoft.com/office/drawing/2014/main" id="{6645A5E2-D029-4180-A042-2CE0DA2ECB2A}"/>
              </a:ext>
            </a:extLst>
          </p:cNvPr>
          <p:cNvPicPr>
            <a:picLocks noChangeAspect="1"/>
          </p:cNvPicPr>
          <p:nvPr/>
        </p:nvPicPr>
        <p:blipFill rotWithShape="1">
          <a:blip r:embed="rId2"/>
          <a:srcRect b="3434"/>
          <a:stretch/>
        </p:blipFill>
        <p:spPr>
          <a:xfrm>
            <a:off x="4592231" y="1498944"/>
            <a:ext cx="6831503" cy="3842698"/>
          </a:xfrm>
          <a:prstGeom prst="rect">
            <a:avLst/>
          </a:prstGeom>
        </p:spPr>
      </p:pic>
    </p:spTree>
    <p:extLst>
      <p:ext uri="{BB962C8B-B14F-4D97-AF65-F5344CB8AC3E}">
        <p14:creationId xmlns:p14="http://schemas.microsoft.com/office/powerpoint/2010/main" val="48266635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04021" y="787078"/>
            <a:ext cx="3295688" cy="1868791"/>
          </a:xfrm>
        </p:spPr>
        <p:txBody>
          <a:bodyPr vert="horz" lIns="91440" tIns="45720" rIns="91440" bIns="45720" rtlCol="0" anchor="b">
            <a:normAutofit fontScale="90000"/>
          </a:bodyPr>
          <a:lstStyle/>
          <a:p>
            <a:br>
              <a:rPr lang="en-US" sz="2800" dirty="0">
                <a:solidFill>
                  <a:srgbClr val="FFFFFF"/>
                </a:solidFill>
                <a:latin typeface="Amasis MT Pro Light" panose="02040304050005020304" pitchFamily="18" charset="0"/>
              </a:rPr>
            </a:br>
            <a:br>
              <a:rPr lang="en-US" sz="2800" dirty="0">
                <a:solidFill>
                  <a:srgbClr val="FFFFFF"/>
                </a:solidFill>
                <a:latin typeface="Amasis MT Pro Light" panose="02040304050005020304" pitchFamily="18" charset="0"/>
              </a:rPr>
            </a:br>
            <a:br>
              <a:rPr lang="en-US" sz="2800" dirty="0">
                <a:solidFill>
                  <a:srgbClr val="FFFFFF"/>
                </a:solidFill>
                <a:latin typeface="Amasis MT Pro Light" panose="02040304050005020304" pitchFamily="18" charset="0"/>
              </a:rPr>
            </a:br>
            <a:br>
              <a:rPr lang="en-US" sz="2800" dirty="0">
                <a:solidFill>
                  <a:srgbClr val="FFFFFF"/>
                </a:solidFill>
                <a:latin typeface="Amasis MT Pro Light" panose="02040304050005020304" pitchFamily="18" charset="0"/>
              </a:rPr>
            </a:br>
            <a:endParaRPr lang="en-US" sz="2800" dirty="0">
              <a:solidFill>
                <a:srgbClr val="FFFFFF"/>
              </a:solidFill>
              <a:latin typeface="Amasis MT Pro Light" panose="02040304050005020304" pitchFamily="18" charset="0"/>
            </a:endParaRPr>
          </a:p>
        </p:txBody>
      </p:sp>
      <p:pic>
        <p:nvPicPr>
          <p:cNvPr id="4" name="Picture Placeholder 3" descr="A screenshot of a computer&#10;&#10;Description automatically generated with medium confidence">
            <a:extLst>
              <a:ext uri="{FF2B5EF4-FFF2-40B4-BE49-F238E27FC236}">
                <a16:creationId xmlns:a16="http://schemas.microsoft.com/office/drawing/2014/main" id="{571010B1-44F1-427F-A104-5FDF2421CB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310" t="19261" r="64859" b="23542"/>
          <a:stretch/>
        </p:blipFill>
        <p:spPr>
          <a:xfrm>
            <a:off x="5805889" y="2997843"/>
            <a:ext cx="5141634" cy="3325839"/>
          </a:xfrm>
          <a:prstGeom prst="rect">
            <a:avLst/>
          </a:prstGeom>
        </p:spPr>
      </p:pic>
      <p:sp>
        <p:nvSpPr>
          <p:cNvPr id="3" name="Text Placeholder 2">
            <a:extLst>
              <a:ext uri="{FF2B5EF4-FFF2-40B4-BE49-F238E27FC236}">
                <a16:creationId xmlns:a16="http://schemas.microsoft.com/office/drawing/2014/main" id="{E850EBD6-E1E6-46E6-842E-34A3C7F88511}"/>
              </a:ext>
            </a:extLst>
          </p:cNvPr>
          <p:cNvSpPr>
            <a:spLocks noGrp="1"/>
          </p:cNvSpPr>
          <p:nvPr>
            <p:ph type="body" sz="half" idx="2"/>
          </p:nvPr>
        </p:nvSpPr>
        <p:spPr>
          <a:xfrm>
            <a:off x="767857" y="2888745"/>
            <a:ext cx="3031852" cy="3434937"/>
          </a:xfrm>
        </p:spPr>
        <p:txBody>
          <a:bodyPr>
            <a:normAutofit fontScale="77500" lnSpcReduction="20000"/>
          </a:bodyPr>
          <a:lstStyle/>
          <a:p>
            <a:pPr marL="285750" indent="-285750">
              <a:buFont typeface="Arial" panose="020B0604020202020204" pitchFamily="34" charset="0"/>
              <a:buChar char="•"/>
            </a:pPr>
            <a:r>
              <a:rPr lang="en-US" dirty="0">
                <a:latin typeface="Amasis MT Pro Light" panose="02040304050005020304" pitchFamily="18" charset="0"/>
              </a:rPr>
              <a:t>The DHCP message shown in the output of the </a:t>
            </a:r>
            <a:r>
              <a:rPr lang="en-US" b="1" dirty="0" err="1">
                <a:latin typeface="Amasis MT Pro Light" panose="02040304050005020304" pitchFamily="18" charset="0"/>
              </a:rPr>
              <a:t>sudo</a:t>
            </a:r>
            <a:r>
              <a:rPr lang="en-US" b="1" dirty="0">
                <a:latin typeface="Amasis MT Pro Light" panose="02040304050005020304" pitchFamily="18" charset="0"/>
              </a:rPr>
              <a:t> </a:t>
            </a:r>
            <a:r>
              <a:rPr lang="en-US" b="1" dirty="0" err="1">
                <a:latin typeface="Amasis MT Pro Light" panose="02040304050005020304" pitchFamily="18" charset="0"/>
              </a:rPr>
              <a:t>dhclient</a:t>
            </a:r>
            <a:r>
              <a:rPr lang="en-US" b="1" dirty="0">
                <a:latin typeface="Amasis MT Pro Light" panose="02040304050005020304" pitchFamily="18" charset="0"/>
              </a:rPr>
              <a:t> –v –r eth0 </a:t>
            </a:r>
            <a:r>
              <a:rPr lang="en-US" dirty="0">
                <a:latin typeface="Amasis MT Pro Light" panose="02040304050005020304" pitchFamily="18" charset="0"/>
              </a:rPr>
              <a:t>command is </a:t>
            </a:r>
            <a:r>
              <a:rPr lang="en-US" i="1" dirty="0">
                <a:latin typeface="Amasis MT Pro Light" panose="02040304050005020304" pitchFamily="18" charset="0"/>
              </a:rPr>
              <a:t>DHCPRELEASE</a:t>
            </a:r>
          </a:p>
          <a:p>
            <a:pPr marL="285750" indent="-285750">
              <a:buFont typeface="Arial" panose="020B0604020202020204" pitchFamily="34" charset="0"/>
              <a:buChar char="•"/>
            </a:pPr>
            <a:r>
              <a:rPr lang="en-US" dirty="0">
                <a:latin typeface="Amasis MT Pro Light" panose="02040304050005020304" pitchFamily="18" charset="0"/>
              </a:rPr>
              <a:t>The DHCP messages are in the output of the </a:t>
            </a:r>
            <a:r>
              <a:rPr lang="en-US" b="1" dirty="0" err="1">
                <a:latin typeface="Amasis MT Pro Light" panose="02040304050005020304" pitchFamily="18" charset="0"/>
              </a:rPr>
              <a:t>sudo</a:t>
            </a:r>
            <a:r>
              <a:rPr lang="en-US" b="1" dirty="0">
                <a:latin typeface="Amasis MT Pro Light" panose="02040304050005020304" pitchFamily="18" charset="0"/>
              </a:rPr>
              <a:t> </a:t>
            </a:r>
            <a:r>
              <a:rPr lang="en-US" b="1" dirty="0" err="1">
                <a:latin typeface="Amasis MT Pro Light" panose="02040304050005020304" pitchFamily="18" charset="0"/>
              </a:rPr>
              <a:t>dhclient</a:t>
            </a:r>
            <a:r>
              <a:rPr lang="en-US" b="1" dirty="0">
                <a:latin typeface="Amasis MT Pro Light" panose="02040304050005020304" pitchFamily="18" charset="0"/>
              </a:rPr>
              <a:t> –v eth0</a:t>
            </a:r>
            <a:r>
              <a:rPr lang="en-US" dirty="0">
                <a:latin typeface="Amasis MT Pro Light" panose="02040304050005020304" pitchFamily="18" charset="0"/>
              </a:rPr>
              <a:t> command are </a:t>
            </a:r>
            <a:r>
              <a:rPr lang="en-US" i="1" dirty="0">
                <a:latin typeface="Amasis MT Pro Light" panose="02040304050005020304" pitchFamily="18" charset="0"/>
              </a:rPr>
              <a:t>DHCPDISCOVER</a:t>
            </a:r>
            <a:r>
              <a:rPr lang="en-US" dirty="0">
                <a:latin typeface="Amasis MT Pro Light" panose="02040304050005020304" pitchFamily="18" charset="0"/>
              </a:rPr>
              <a:t>, </a:t>
            </a:r>
            <a:r>
              <a:rPr lang="en-US" i="1" dirty="0">
                <a:latin typeface="Amasis MT Pro Light" panose="02040304050005020304" pitchFamily="18" charset="0"/>
              </a:rPr>
              <a:t>DHCPREQUEST</a:t>
            </a:r>
            <a:r>
              <a:rPr lang="en-US" dirty="0">
                <a:latin typeface="Amasis MT Pro Light" panose="02040304050005020304" pitchFamily="18" charset="0"/>
              </a:rPr>
              <a:t>, and </a:t>
            </a:r>
            <a:r>
              <a:rPr lang="en-US" i="1" dirty="0">
                <a:latin typeface="Amasis MT Pro Light" panose="02040304050005020304" pitchFamily="18" charset="0"/>
              </a:rPr>
              <a:t>DHCPPACK</a:t>
            </a:r>
          </a:p>
          <a:p>
            <a:pPr marL="285750" indent="-285750">
              <a:buFont typeface="Arial" panose="020B0604020202020204" pitchFamily="34" charset="0"/>
              <a:buChar char="•"/>
            </a:pPr>
            <a:r>
              <a:rPr lang="en-US" dirty="0">
                <a:latin typeface="Amasis MT Pro Light" panose="02040304050005020304" pitchFamily="18" charset="0"/>
              </a:rPr>
              <a:t>Use </a:t>
            </a:r>
            <a:r>
              <a:rPr lang="en-US" b="1" dirty="0">
                <a:latin typeface="Amasis MT Pro Light" panose="02040304050005020304" pitchFamily="18" charset="0"/>
              </a:rPr>
              <a:t>ifconfig</a:t>
            </a:r>
            <a:r>
              <a:rPr lang="en-US" dirty="0">
                <a:latin typeface="Amasis MT Pro Light" panose="02040304050005020304" pitchFamily="18" charset="0"/>
              </a:rPr>
              <a:t> to display IP addresses assigned to all network interfaces.</a:t>
            </a:r>
          </a:p>
          <a:p>
            <a:pPr marL="285750" indent="-285750">
              <a:buFont typeface="Arial" panose="020B0604020202020204" pitchFamily="34" charset="0"/>
              <a:buChar char="•"/>
            </a:pPr>
            <a:r>
              <a:rPr lang="en-US" dirty="0">
                <a:latin typeface="Amasis MT Pro Light" panose="02040304050005020304" pitchFamily="18" charset="0"/>
              </a:rPr>
              <a:t>Then use </a:t>
            </a:r>
            <a:r>
              <a:rPr lang="en-US" b="1" dirty="0" err="1">
                <a:latin typeface="Amasis MT Pro Light" panose="02040304050005020304" pitchFamily="18" charset="0"/>
              </a:rPr>
              <a:t>sudo</a:t>
            </a:r>
            <a:r>
              <a:rPr lang="en-US" b="1" dirty="0">
                <a:latin typeface="Amasis MT Pro Light" panose="02040304050005020304" pitchFamily="18" charset="0"/>
              </a:rPr>
              <a:t> ifconfig eth0 down </a:t>
            </a:r>
            <a:r>
              <a:rPr lang="en-US" dirty="0">
                <a:latin typeface="Amasis MT Pro Light" panose="02040304050005020304" pitchFamily="18" charset="0"/>
              </a:rPr>
              <a:t>to disable the eth0 interface.</a:t>
            </a:r>
          </a:p>
          <a:p>
            <a:pPr marL="285750" indent="-285750">
              <a:buFont typeface="Arial" panose="020B0604020202020204" pitchFamily="34" charset="0"/>
              <a:buChar char="•"/>
            </a:pPr>
            <a:r>
              <a:rPr lang="en-US" dirty="0">
                <a:latin typeface="Amasis MT Pro Light" panose="02040304050005020304" pitchFamily="18" charset="0"/>
              </a:rPr>
              <a:t>Enter </a:t>
            </a:r>
            <a:r>
              <a:rPr lang="en-US" b="1" dirty="0">
                <a:latin typeface="Amasis MT Pro Light" panose="02040304050005020304" pitchFamily="18" charset="0"/>
              </a:rPr>
              <a:t>ifconfig eth0 </a:t>
            </a:r>
            <a:r>
              <a:rPr lang="en-US" dirty="0">
                <a:latin typeface="Amasis MT Pro Light" panose="02040304050005020304" pitchFamily="18" charset="0"/>
              </a:rPr>
              <a:t>to verify the status is disabled then again after enabling the interface.</a:t>
            </a:r>
          </a:p>
          <a:p>
            <a:pPr marL="285750" indent="-285750">
              <a:buFont typeface="Arial" panose="020B0604020202020204" pitchFamily="34" charset="0"/>
              <a:buChar char="•"/>
            </a:pPr>
            <a:r>
              <a:rPr lang="en-US" dirty="0">
                <a:latin typeface="Amasis MT Pro Light" panose="02040304050005020304" pitchFamily="18" charset="0"/>
              </a:rPr>
              <a:t>To enable the eth0 interface use </a:t>
            </a:r>
            <a:r>
              <a:rPr lang="en-US" b="1" dirty="0" err="1">
                <a:latin typeface="Amasis MT Pro Light" panose="02040304050005020304" pitchFamily="18" charset="0"/>
              </a:rPr>
              <a:t>sudo</a:t>
            </a:r>
            <a:r>
              <a:rPr lang="en-US" b="1" dirty="0">
                <a:latin typeface="Amasis MT Pro Light" panose="02040304050005020304" pitchFamily="18" charset="0"/>
              </a:rPr>
              <a:t> ifconfig eth0 up.</a:t>
            </a:r>
          </a:p>
        </p:txBody>
      </p:sp>
      <p:sp>
        <p:nvSpPr>
          <p:cNvPr id="50" name="TextBox 49">
            <a:extLst>
              <a:ext uri="{FF2B5EF4-FFF2-40B4-BE49-F238E27FC236}">
                <a16:creationId xmlns:a16="http://schemas.microsoft.com/office/drawing/2014/main" id="{48D62395-5710-47AF-9EE1-0229450883A5}"/>
              </a:ext>
            </a:extLst>
          </p:cNvPr>
          <p:cNvSpPr txBox="1"/>
          <p:nvPr/>
        </p:nvSpPr>
        <p:spPr>
          <a:xfrm>
            <a:off x="504021" y="1019954"/>
            <a:ext cx="5301868" cy="892552"/>
          </a:xfrm>
          <a:prstGeom prst="rect">
            <a:avLst/>
          </a:prstGeom>
          <a:noFill/>
        </p:spPr>
        <p:txBody>
          <a:bodyPr wrap="square">
            <a:spAutoFit/>
          </a:bodyPr>
          <a:lstStyle/>
          <a:p>
            <a:r>
              <a:rPr lang="en-US" sz="2400" dirty="0">
                <a:solidFill>
                  <a:srgbClr val="FFFFFF"/>
                </a:solidFill>
                <a:latin typeface="Amasis MT Pro Light" panose="02040304050005020304" pitchFamily="18" charset="0"/>
              </a:rPr>
              <a:t>NETWORKING-</a:t>
            </a:r>
          </a:p>
          <a:p>
            <a:r>
              <a:rPr lang="en-US" sz="2800" dirty="0">
                <a:solidFill>
                  <a:srgbClr val="FFFFFF"/>
                </a:solidFill>
                <a:latin typeface="Amasis MT Pro Light" panose="02040304050005020304" pitchFamily="18" charset="0"/>
              </a:rPr>
              <a:t>Use network utilities</a:t>
            </a:r>
            <a:endParaRPr lang="en-US" sz="2800" dirty="0"/>
          </a:p>
        </p:txBody>
      </p:sp>
    </p:spTree>
    <p:extLst>
      <p:ext uri="{BB962C8B-B14F-4D97-AF65-F5344CB8AC3E}">
        <p14:creationId xmlns:p14="http://schemas.microsoft.com/office/powerpoint/2010/main" val="371653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2" name="Rectangle 3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circuit board">
            <a:extLst>
              <a:ext uri="{FF2B5EF4-FFF2-40B4-BE49-F238E27FC236}">
                <a16:creationId xmlns:a16="http://schemas.microsoft.com/office/drawing/2014/main" id="{D7E8077E-EFB9-47FE-8880-93276ED1DACF}"/>
              </a:ext>
            </a:extLst>
          </p:cNvPr>
          <p:cNvPicPr>
            <a:picLocks noChangeAspect="1"/>
          </p:cNvPicPr>
          <p:nvPr/>
        </p:nvPicPr>
        <p:blipFill rotWithShape="1">
          <a:blip r:embed="rId2"/>
          <a:srcRect t="10641" b="5090"/>
          <a:stretch/>
        </p:blipFill>
        <p:spPr>
          <a:xfrm>
            <a:off x="-178884" y="10"/>
            <a:ext cx="12191980" cy="6857990"/>
          </a:xfrm>
          <a:prstGeom prst="rect">
            <a:avLst/>
          </a:prstGeom>
        </p:spPr>
      </p:pic>
      <p:sp>
        <p:nvSpPr>
          <p:cNvPr id="34" name="Rectangle 33">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4FEFE1-93A7-48DB-A083-0CCD18141B98}"/>
              </a:ext>
            </a:extLst>
          </p:cNvPr>
          <p:cNvSpPr>
            <a:spLocks noGrp="1"/>
          </p:cNvSpPr>
          <p:nvPr>
            <p:ph type="title"/>
          </p:nvPr>
        </p:nvSpPr>
        <p:spPr>
          <a:xfrm>
            <a:off x="477981" y="1122362"/>
            <a:ext cx="4023360" cy="4503186"/>
          </a:xfrm>
        </p:spPr>
        <p:txBody>
          <a:bodyPr vert="horz" lIns="91440" tIns="45720" rIns="91440" bIns="45720" rtlCol="0" anchor="b">
            <a:normAutofit/>
          </a:bodyPr>
          <a:lstStyle/>
          <a:p>
            <a:r>
              <a:rPr lang="en-US" sz="6000" dirty="0">
                <a:solidFill>
                  <a:schemeClr val="bg1"/>
                </a:solidFill>
                <a:latin typeface="Amasis MT Pro Light" panose="02040304050005020304" pitchFamily="18" charset="0"/>
              </a:rPr>
              <a:t>Module 6 </a:t>
            </a:r>
            <a:br>
              <a:rPr lang="en-US" sz="6000" dirty="0">
                <a:solidFill>
                  <a:schemeClr val="bg1"/>
                </a:solidFill>
                <a:latin typeface="Amasis MT Pro Light" panose="02040304050005020304" pitchFamily="18" charset="0"/>
              </a:rPr>
            </a:br>
            <a:endParaRPr lang="en-US" sz="6000" dirty="0">
              <a:solidFill>
                <a:schemeClr val="bg1"/>
              </a:solidFill>
              <a:latin typeface="Amasis MT Pro Light" panose="02040304050005020304" pitchFamily="18" charset="0"/>
            </a:endParaRPr>
          </a:p>
        </p:txBody>
      </p:sp>
    </p:spTree>
    <p:extLst>
      <p:ext uri="{BB962C8B-B14F-4D97-AF65-F5344CB8AC3E}">
        <p14:creationId xmlns:p14="http://schemas.microsoft.com/office/powerpoint/2010/main" val="2885589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2AA5-EA68-4D6C-9D10-7BD1F79E4341}"/>
              </a:ext>
            </a:extLst>
          </p:cNvPr>
          <p:cNvSpPr>
            <a:spLocks noGrp="1"/>
          </p:cNvSpPr>
          <p:nvPr>
            <p:ph type="title"/>
          </p:nvPr>
        </p:nvSpPr>
        <p:spPr/>
        <p:txBody>
          <a:bodyPr/>
          <a:lstStyle/>
          <a:p>
            <a:r>
              <a:rPr lang="en-US" dirty="0">
                <a:latin typeface="Amasis MT Pro Light" panose="02040304050005020304" pitchFamily="18" charset="0"/>
              </a:rPr>
              <a:t>Security, Troubleshooting, &amp; performance</a:t>
            </a:r>
          </a:p>
        </p:txBody>
      </p:sp>
      <p:sp>
        <p:nvSpPr>
          <p:cNvPr id="3" name="Content Placeholder 2">
            <a:extLst>
              <a:ext uri="{FF2B5EF4-FFF2-40B4-BE49-F238E27FC236}">
                <a16:creationId xmlns:a16="http://schemas.microsoft.com/office/drawing/2014/main" id="{C78A8B04-EFE9-4427-9089-5883140B9936}"/>
              </a:ext>
            </a:extLst>
          </p:cNvPr>
          <p:cNvSpPr>
            <a:spLocks noGrp="1"/>
          </p:cNvSpPr>
          <p:nvPr>
            <p:ph idx="1"/>
          </p:nvPr>
        </p:nvSpPr>
        <p:spPr/>
        <p:txBody>
          <a:bodyPr>
            <a:normAutofit fontScale="85000" lnSpcReduction="10000"/>
          </a:bodyPr>
          <a:lstStyle/>
          <a:p>
            <a:r>
              <a:rPr lang="en-US" dirty="0">
                <a:latin typeface="Amasis MT Pro Light" panose="02040304050005020304" pitchFamily="18" charset="0"/>
              </a:rPr>
              <a:t>Security is crucial and you should protect yourself on every avenue possible,</a:t>
            </a:r>
          </a:p>
          <a:p>
            <a:r>
              <a:rPr lang="en-US" dirty="0">
                <a:latin typeface="Amasis MT Pro Light" panose="02040304050005020304" pitchFamily="18" charset="0"/>
              </a:rPr>
              <a:t>First is basic measures, having a password lock on your computer along with a lengthy, secure password/phrase.</a:t>
            </a:r>
          </a:p>
          <a:p>
            <a:r>
              <a:rPr lang="en-US" dirty="0">
                <a:latin typeface="Amasis MT Pro Light" panose="02040304050005020304" pitchFamily="18" charset="0"/>
              </a:rPr>
              <a:t>Never leave your computer unattended in a public place or around sources you don’t trust.</a:t>
            </a:r>
          </a:p>
          <a:p>
            <a:r>
              <a:rPr lang="en-US" dirty="0">
                <a:latin typeface="Amasis MT Pro Light" panose="02040304050005020304" pitchFamily="18" charset="0"/>
              </a:rPr>
              <a:t>Minimize the number of network services running.</a:t>
            </a:r>
          </a:p>
          <a:p>
            <a:r>
              <a:rPr lang="en-US" dirty="0">
                <a:latin typeface="Amasis MT Pro Light" panose="02040304050005020304" pitchFamily="18" charset="0"/>
              </a:rPr>
              <a:t>Limit the time you are logged in as the root user, especially if you are sharing a computer. This would help reduce the chance that someone else access your terminal.</a:t>
            </a:r>
          </a:p>
          <a:p>
            <a:r>
              <a:rPr lang="en-US" dirty="0">
                <a:latin typeface="Amasis MT Pro Light" panose="02040304050005020304" pitchFamily="18" charset="0"/>
              </a:rPr>
              <a:t>Next I would encrypt my hard drive (FDE-full disk encryption) this way in case your laptop is stolen they can’t gain access without my FDE password,</a:t>
            </a:r>
          </a:p>
          <a:p>
            <a:r>
              <a:rPr lang="en-US" dirty="0">
                <a:latin typeface="Amasis MT Pro Light" panose="02040304050005020304" pitchFamily="18" charset="0"/>
              </a:rPr>
              <a:t>Always make sure operating systems and applications are up to date.</a:t>
            </a:r>
          </a:p>
          <a:p>
            <a:r>
              <a:rPr lang="en-US" dirty="0">
                <a:latin typeface="Amasis MT Pro Light" panose="02040304050005020304" pitchFamily="18" charset="0"/>
              </a:rPr>
              <a:t>The Linux kernel includes a firewall component called </a:t>
            </a:r>
            <a:r>
              <a:rPr lang="en-US" b="1" dirty="0">
                <a:latin typeface="Amasis MT Pro Light" panose="02040304050005020304" pitchFamily="18" charset="0"/>
              </a:rPr>
              <a:t>iptables</a:t>
            </a:r>
            <a:r>
              <a:rPr lang="en-US" dirty="0">
                <a:latin typeface="Amasis MT Pro Light" panose="02040304050005020304" pitchFamily="18" charset="0"/>
              </a:rPr>
              <a:t>, which gives you a powerful ways to mange network traffic and keep out many sorts of cyberattacks.</a:t>
            </a:r>
          </a:p>
          <a:p>
            <a:r>
              <a:rPr lang="en-US" dirty="0">
                <a:latin typeface="Amasis MT Pro Light" panose="02040304050005020304" pitchFamily="18" charset="0"/>
              </a:rPr>
              <a:t>And last, running vulnerability scanner software can help detect vulnerabilities in databases.</a:t>
            </a:r>
          </a:p>
        </p:txBody>
      </p:sp>
    </p:spTree>
    <p:extLst>
      <p:ext uri="{BB962C8B-B14F-4D97-AF65-F5344CB8AC3E}">
        <p14:creationId xmlns:p14="http://schemas.microsoft.com/office/powerpoint/2010/main" val="1389393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555A61A-5BC2-4E75-A3AC-40C90A37D77C}"/>
              </a:ext>
            </a:extLst>
          </p:cNvPr>
          <p:cNvSpPr>
            <a:spLocks noGrp="1"/>
          </p:cNvSpPr>
          <p:nvPr>
            <p:ph type="title"/>
          </p:nvPr>
        </p:nvSpPr>
        <p:spPr>
          <a:xfrm>
            <a:off x="803189" y="1209184"/>
            <a:ext cx="3312148" cy="4734416"/>
          </a:xfrm>
        </p:spPr>
        <p:txBody>
          <a:bodyPr anchor="ctr">
            <a:normAutofit/>
          </a:bodyPr>
          <a:lstStyle/>
          <a:p>
            <a:r>
              <a:rPr lang="en-US" sz="2400" dirty="0">
                <a:solidFill>
                  <a:srgbClr val="FFFFFF"/>
                </a:solidFill>
                <a:latin typeface="Amasis MT Pro Light" panose="02040304050005020304" pitchFamily="18" charset="0"/>
              </a:rPr>
              <a:t>Security, troubleshooting, performance</a:t>
            </a:r>
          </a:p>
        </p:txBody>
      </p:sp>
      <p:sp>
        <p:nvSpPr>
          <p:cNvPr id="3" name="Content Placeholder 2">
            <a:extLst>
              <a:ext uri="{FF2B5EF4-FFF2-40B4-BE49-F238E27FC236}">
                <a16:creationId xmlns:a16="http://schemas.microsoft.com/office/drawing/2014/main" id="{82631ABC-CB13-4D86-966C-6E83E9F1F54A}"/>
              </a:ext>
            </a:extLst>
          </p:cNvPr>
          <p:cNvSpPr>
            <a:spLocks noGrp="1"/>
          </p:cNvSpPr>
          <p:nvPr>
            <p:ph idx="1"/>
          </p:nvPr>
        </p:nvSpPr>
        <p:spPr>
          <a:xfrm>
            <a:off x="4561870" y="723900"/>
            <a:ext cx="7183597" cy="3152362"/>
          </a:xfrm>
        </p:spPr>
        <p:txBody>
          <a:bodyPr>
            <a:normAutofit lnSpcReduction="10000"/>
          </a:bodyPr>
          <a:lstStyle/>
          <a:p>
            <a:pPr marL="0" indent="0">
              <a:buNone/>
            </a:pPr>
            <a:r>
              <a:rPr lang="en-US" sz="2000" dirty="0">
                <a:latin typeface="Amasis MT Pro Light" panose="02040304050005020304" pitchFamily="18" charset="0"/>
              </a:rPr>
              <a:t>Monitoring the Linux process:</a:t>
            </a:r>
          </a:p>
          <a:p>
            <a:r>
              <a:rPr lang="en-US" dirty="0">
                <a:latin typeface="Amasis MT Pro Light" panose="02040304050005020304" pitchFamily="18" charset="0"/>
              </a:rPr>
              <a:t>The performance of Linux can be diminished by things such as your RAM, CPU usage, storage speed (can be HDD or SSD), or connection to the internet.</a:t>
            </a:r>
          </a:p>
          <a:p>
            <a:r>
              <a:rPr lang="en-US" dirty="0">
                <a:latin typeface="Amasis MT Pro Light" panose="02040304050005020304" pitchFamily="18" charset="0"/>
              </a:rPr>
              <a:t>Inspecting the performance of the Linux system is key to keeping a smooth running operation.</a:t>
            </a:r>
          </a:p>
          <a:p>
            <a:r>
              <a:rPr lang="en-US" dirty="0">
                <a:latin typeface="Amasis MT Pro Light" panose="02040304050005020304" pitchFamily="18" charset="0"/>
              </a:rPr>
              <a:t>Enter </a:t>
            </a:r>
            <a:r>
              <a:rPr lang="en-US" b="1" dirty="0" err="1">
                <a:latin typeface="Amasis MT Pro Light" panose="02040304050005020304" pitchFamily="18" charset="0"/>
              </a:rPr>
              <a:t>htop</a:t>
            </a:r>
            <a:r>
              <a:rPr lang="en-US" dirty="0">
                <a:latin typeface="Amasis MT Pro Light" panose="02040304050005020304" pitchFamily="18" charset="0"/>
              </a:rPr>
              <a:t> to launch the utility program that monitors Linux in real time.</a:t>
            </a:r>
          </a:p>
          <a:p>
            <a:r>
              <a:rPr lang="en-US" dirty="0">
                <a:latin typeface="Amasis MT Pro Light" panose="02040304050005020304" pitchFamily="18" charset="0"/>
              </a:rPr>
              <a:t>To close a process, use shortcut </a:t>
            </a:r>
            <a:r>
              <a:rPr lang="en-US" b="1" dirty="0">
                <a:latin typeface="Amasis MT Pro Light" panose="02040304050005020304" pitchFamily="18" charset="0"/>
              </a:rPr>
              <a:t>k</a:t>
            </a:r>
            <a:r>
              <a:rPr lang="en-US" dirty="0">
                <a:latin typeface="Amasis MT Pro Light" panose="02040304050005020304" pitchFamily="18" charset="0"/>
              </a:rPr>
              <a:t> and choose </a:t>
            </a:r>
            <a:r>
              <a:rPr lang="en-US" b="1" dirty="0">
                <a:latin typeface="Amasis MT Pro Light" panose="02040304050005020304" pitchFamily="18" charset="0"/>
              </a:rPr>
              <a:t>15 </a:t>
            </a:r>
            <a:r>
              <a:rPr lang="en-US" b="1" dirty="0" err="1">
                <a:latin typeface="Amasis MT Pro Light" panose="02040304050005020304" pitchFamily="18" charset="0"/>
              </a:rPr>
              <a:t>sigterm</a:t>
            </a:r>
            <a:r>
              <a:rPr lang="en-US" b="1" dirty="0">
                <a:latin typeface="Amasis MT Pro Light" panose="02040304050005020304" pitchFamily="18" charset="0"/>
              </a:rPr>
              <a:t> </a:t>
            </a:r>
            <a:r>
              <a:rPr lang="en-US" dirty="0">
                <a:latin typeface="Amasis MT Pro Light" panose="02040304050005020304" pitchFamily="18" charset="0"/>
              </a:rPr>
              <a:t>to close highlighted process.</a:t>
            </a:r>
          </a:p>
        </p:txBody>
      </p:sp>
      <p:pic>
        <p:nvPicPr>
          <p:cNvPr id="7" name="Graphic 6" descr="Laptop Secure">
            <a:extLst>
              <a:ext uri="{FF2B5EF4-FFF2-40B4-BE49-F238E27FC236}">
                <a16:creationId xmlns:a16="http://schemas.microsoft.com/office/drawing/2014/main" id="{243FD9F5-C55A-4996-BA6B-0020089AC0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5249" y="4149588"/>
            <a:ext cx="2196838" cy="2196838"/>
          </a:xfrm>
          <a:prstGeom prst="rect">
            <a:avLst/>
          </a:prstGeom>
        </p:spPr>
      </p:pic>
    </p:spTree>
    <p:extLst>
      <p:ext uri="{BB962C8B-B14F-4D97-AF65-F5344CB8AC3E}">
        <p14:creationId xmlns:p14="http://schemas.microsoft.com/office/powerpoint/2010/main" val="2475716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5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4" name="Rectangle 53">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57">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61">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3189" y="1209184"/>
            <a:ext cx="3312149" cy="4734416"/>
          </a:xfrm>
        </p:spPr>
        <p:txBody>
          <a:bodyPr vert="horz" lIns="91440" tIns="45720" rIns="91440" bIns="45720" rtlCol="0" anchor="ctr">
            <a:normAutofit/>
          </a:bodyPr>
          <a:lstStyle/>
          <a:p>
            <a:br>
              <a:rPr lang="en-US" dirty="0">
                <a:solidFill>
                  <a:srgbClr val="FFFFFF"/>
                </a:solidFill>
                <a:latin typeface="Amasis MT Pro Light" panose="02040304050005020304" pitchFamily="18" charset="0"/>
              </a:rPr>
            </a:br>
            <a:r>
              <a:rPr lang="en-US" dirty="0">
                <a:solidFill>
                  <a:srgbClr val="FFFFFF"/>
                </a:solidFill>
                <a:latin typeface="Amasis MT Pro Light" panose="02040304050005020304" pitchFamily="18" charset="0"/>
              </a:rPr>
              <a:t>Security, troubleshooting, performance-</a:t>
            </a:r>
            <a:r>
              <a:rPr lang="en-US" sz="2000" dirty="0">
                <a:solidFill>
                  <a:srgbClr val="FFFFFF"/>
                </a:solidFill>
                <a:latin typeface="Amasis MT Pro Light" panose="02040304050005020304" pitchFamily="18" charset="0"/>
              </a:rPr>
              <a:t>Monitor network bandwidth usage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561870" y="723900"/>
            <a:ext cx="7183597" cy="3152362"/>
          </a:xfrm>
        </p:spPr>
        <p:txBody>
          <a:bodyPr vert="horz" lIns="91440" tIns="45720" rIns="91440" bIns="45720" rtlCol="0" anchor="ctr">
            <a:normAutofit fontScale="92500" lnSpcReduction="10000"/>
          </a:bodyPr>
          <a:lstStyle/>
          <a:p>
            <a:pPr marL="285750" indent="-285750">
              <a:buFont typeface="Arial" panose="020B0604020202020204" pitchFamily="34" charset="0"/>
              <a:buChar char="•"/>
            </a:pPr>
            <a:r>
              <a:rPr lang="en-US" dirty="0">
                <a:latin typeface="Amasis MT Pro Light" panose="02040304050005020304" pitchFamily="18" charset="0"/>
              </a:rPr>
              <a:t>To see user connection time, use command </a:t>
            </a:r>
            <a:r>
              <a:rPr lang="en-US" b="1" dirty="0">
                <a:latin typeface="Amasis MT Pro Light" panose="02040304050005020304" pitchFamily="18" charset="0"/>
              </a:rPr>
              <a:t>ac</a:t>
            </a:r>
            <a:r>
              <a:rPr lang="en-US" dirty="0">
                <a:latin typeface="Amasis MT Pro Light" panose="02040304050005020304" pitchFamily="18" charset="0"/>
              </a:rPr>
              <a:t> or use </a:t>
            </a:r>
            <a:r>
              <a:rPr lang="en-US" b="1" dirty="0">
                <a:latin typeface="Amasis MT Pro Light" panose="02040304050005020304" pitchFamily="18" charset="0"/>
              </a:rPr>
              <a:t>ac –d </a:t>
            </a:r>
            <a:r>
              <a:rPr lang="en-US" dirty="0">
                <a:latin typeface="Amasis MT Pro Light" panose="02040304050005020304" pitchFamily="18" charset="0"/>
              </a:rPr>
              <a:t>for daily use. To see each user’s time per day use </a:t>
            </a:r>
            <a:r>
              <a:rPr lang="en-US" b="1" dirty="0">
                <a:latin typeface="Amasis MT Pro Light" panose="02040304050005020304" pitchFamily="18" charset="0"/>
              </a:rPr>
              <a:t>ac –</a:t>
            </a:r>
            <a:r>
              <a:rPr lang="en-US" b="1" dirty="0" err="1">
                <a:latin typeface="Amasis MT Pro Light" panose="02040304050005020304" pitchFamily="18" charset="0"/>
              </a:rPr>
              <a:t>dp</a:t>
            </a:r>
            <a:r>
              <a:rPr lang="en-US" b="1" dirty="0">
                <a:latin typeface="Amasis MT Pro Light" panose="02040304050005020304" pitchFamily="18" charset="0"/>
              </a:rPr>
              <a:t>.</a:t>
            </a:r>
          </a:p>
          <a:p>
            <a:pPr marL="285750" indent="-285750">
              <a:buFont typeface="Arial" panose="020B0604020202020204" pitchFamily="34" charset="0"/>
              <a:buChar char="•"/>
            </a:pPr>
            <a:r>
              <a:rPr lang="en-US" dirty="0">
                <a:latin typeface="Amasis MT Pro Light" panose="02040304050005020304" pitchFamily="18" charset="0"/>
              </a:rPr>
              <a:t>To see previously used commands, use </a:t>
            </a:r>
            <a:r>
              <a:rPr lang="en-US" b="1" dirty="0" err="1">
                <a:latin typeface="Amasis MT Pro Light" panose="02040304050005020304" pitchFamily="18" charset="0"/>
              </a:rPr>
              <a:t>lastcomm</a:t>
            </a:r>
            <a:r>
              <a:rPr lang="en-US" dirty="0">
                <a:latin typeface="Amasis MT Pro Light" panose="02040304050005020304" pitchFamily="18" charset="0"/>
              </a:rPr>
              <a:t> to display information.</a:t>
            </a:r>
          </a:p>
          <a:p>
            <a:pPr marL="285750" indent="-285750">
              <a:buFont typeface="Arial" panose="020B0604020202020204" pitchFamily="34" charset="0"/>
              <a:buChar char="•"/>
            </a:pPr>
            <a:r>
              <a:rPr lang="en-US" dirty="0">
                <a:latin typeface="Amasis MT Pro Light" panose="02040304050005020304" pitchFamily="18" charset="0"/>
              </a:rPr>
              <a:t>If you see an</a:t>
            </a:r>
            <a:r>
              <a:rPr lang="en-US" b="1" dirty="0">
                <a:latin typeface="Amasis MT Pro Light" panose="02040304050005020304" pitchFamily="18" charset="0"/>
              </a:rPr>
              <a:t> S </a:t>
            </a:r>
            <a:r>
              <a:rPr lang="en-US" dirty="0">
                <a:latin typeface="Amasis MT Pro Light" panose="02040304050005020304" pitchFamily="18" charset="0"/>
              </a:rPr>
              <a:t>flag on your output that means the command was done by a ‘super user’.</a:t>
            </a:r>
          </a:p>
          <a:p>
            <a:pPr marL="285750" indent="-285750">
              <a:buFont typeface="Arial" panose="020B0604020202020204" pitchFamily="34" charset="0"/>
              <a:buChar char="•"/>
            </a:pPr>
            <a:r>
              <a:rPr lang="en-US" dirty="0">
                <a:latin typeface="Amasis MT Pro Light" panose="02040304050005020304" pitchFamily="18" charset="0"/>
              </a:rPr>
              <a:t>Using command </a:t>
            </a:r>
            <a:r>
              <a:rPr lang="en-US" b="1" dirty="0" err="1">
                <a:latin typeface="Amasis MT Pro Light" panose="02040304050005020304" pitchFamily="18" charset="0"/>
              </a:rPr>
              <a:t>sa</a:t>
            </a:r>
            <a:r>
              <a:rPr lang="en-US" b="1" dirty="0">
                <a:latin typeface="Amasis MT Pro Light" panose="02040304050005020304" pitchFamily="18" charset="0"/>
              </a:rPr>
              <a:t> –m </a:t>
            </a:r>
            <a:r>
              <a:rPr lang="en-US" dirty="0">
                <a:latin typeface="Amasis MT Pro Light" panose="02040304050005020304" pitchFamily="18" charset="0"/>
              </a:rPr>
              <a:t>shows the number of processes and CPU minutes on a per-user.</a:t>
            </a:r>
          </a:p>
          <a:p>
            <a:pPr marL="285750" indent="-285750">
              <a:buFont typeface="Arial" panose="020B0604020202020204" pitchFamily="34" charset="0"/>
              <a:buChar char="•"/>
            </a:pPr>
            <a:r>
              <a:rPr lang="en-US" dirty="0">
                <a:latin typeface="Amasis MT Pro Light" panose="02040304050005020304" pitchFamily="18" charset="0"/>
              </a:rPr>
              <a:t>To turn off accounting enter </a:t>
            </a:r>
            <a:r>
              <a:rPr lang="en-US" b="1" dirty="0" err="1">
                <a:latin typeface="Amasis MT Pro Light" panose="02040304050005020304" pitchFamily="18" charset="0"/>
              </a:rPr>
              <a:t>sudo</a:t>
            </a:r>
            <a:r>
              <a:rPr lang="en-US" b="1" dirty="0">
                <a:latin typeface="Amasis MT Pro Light" panose="02040304050005020304" pitchFamily="18" charset="0"/>
              </a:rPr>
              <a:t> </a:t>
            </a:r>
            <a:r>
              <a:rPr lang="en-US" b="1" dirty="0" err="1">
                <a:latin typeface="Amasis MT Pro Light" panose="02040304050005020304" pitchFamily="18" charset="0"/>
              </a:rPr>
              <a:t>accton</a:t>
            </a:r>
            <a:r>
              <a:rPr lang="en-US" b="1" dirty="0">
                <a:latin typeface="Amasis MT Pro Light" panose="02040304050005020304" pitchFamily="18" charset="0"/>
              </a:rPr>
              <a:t> off.</a:t>
            </a:r>
          </a:p>
          <a:p>
            <a:pPr marL="285750" indent="-285750">
              <a:buFont typeface="Arial" panose="020B0604020202020204" pitchFamily="34" charset="0"/>
              <a:buChar char="•"/>
            </a:pPr>
            <a:r>
              <a:rPr lang="en-US" dirty="0">
                <a:latin typeface="Amasis MT Pro Light" panose="02040304050005020304" pitchFamily="18" charset="0"/>
              </a:rPr>
              <a:t>To view bandwidth use, enter </a:t>
            </a:r>
            <a:r>
              <a:rPr lang="en-US" b="1" dirty="0" err="1">
                <a:latin typeface="Amasis MT Pro Light" panose="02040304050005020304" pitchFamily="18" charset="0"/>
              </a:rPr>
              <a:t>sudo</a:t>
            </a:r>
            <a:r>
              <a:rPr lang="en-US" b="1" dirty="0">
                <a:latin typeface="Amasis MT Pro Light" panose="02040304050005020304" pitchFamily="18" charset="0"/>
              </a:rPr>
              <a:t> </a:t>
            </a:r>
            <a:r>
              <a:rPr lang="en-US" b="1" dirty="0" err="1">
                <a:latin typeface="Amasis MT Pro Light" panose="02040304050005020304" pitchFamily="18" charset="0"/>
              </a:rPr>
              <a:t>iftop</a:t>
            </a:r>
            <a:r>
              <a:rPr lang="en-US" b="1" dirty="0">
                <a:latin typeface="Amasis MT Pro Light" panose="02040304050005020304" pitchFamily="18" charset="0"/>
              </a:rPr>
              <a:t> </a:t>
            </a:r>
            <a:r>
              <a:rPr lang="en-US" dirty="0">
                <a:latin typeface="Amasis MT Pro Light" panose="02040304050005020304" pitchFamily="18" charset="0"/>
              </a:rPr>
              <a:t>to start </a:t>
            </a:r>
            <a:r>
              <a:rPr lang="en-US" dirty="0" err="1">
                <a:latin typeface="Amasis MT Pro Light" panose="02040304050005020304" pitchFamily="18" charset="0"/>
              </a:rPr>
              <a:t>iftop</a:t>
            </a:r>
            <a:r>
              <a:rPr lang="en-US" dirty="0">
                <a:latin typeface="Amasis MT Pro Light" panose="02040304050005020304" pitchFamily="18" charset="0"/>
              </a:rPr>
              <a:t> utility.</a:t>
            </a:r>
          </a:p>
          <a:p>
            <a:pPr marL="285750" indent="-285750">
              <a:buFont typeface="Arial" panose="020B0604020202020204" pitchFamily="34" charset="0"/>
              <a:buChar char="•"/>
            </a:pPr>
            <a:r>
              <a:rPr lang="en-US" dirty="0">
                <a:latin typeface="Amasis MT Pro Light" panose="02040304050005020304" pitchFamily="18" charset="0"/>
              </a:rPr>
              <a:t>To exit press </a:t>
            </a:r>
            <a:r>
              <a:rPr lang="en-US" b="1" dirty="0">
                <a:latin typeface="Amasis MT Pro Light" panose="02040304050005020304" pitchFamily="18" charset="0"/>
              </a:rPr>
              <a:t>q</a:t>
            </a:r>
            <a:r>
              <a:rPr lang="en-US" dirty="0">
                <a:latin typeface="Amasis MT Pro Light" panose="02040304050005020304" pitchFamily="18" charset="0"/>
              </a:rPr>
              <a:t> to close the </a:t>
            </a:r>
            <a:r>
              <a:rPr lang="en-US" dirty="0" err="1">
                <a:latin typeface="Amasis MT Pro Light" panose="02040304050005020304" pitchFamily="18" charset="0"/>
              </a:rPr>
              <a:t>iftop</a:t>
            </a:r>
            <a:r>
              <a:rPr lang="en-US" dirty="0">
                <a:latin typeface="Amasis MT Pro Light" panose="02040304050005020304" pitchFamily="18" charset="0"/>
              </a:rPr>
              <a:t> utility.</a:t>
            </a:r>
          </a:p>
        </p:txBody>
      </p:sp>
      <p:pic>
        <p:nvPicPr>
          <p:cNvPr id="4" name="Picture Placeholder 3">
            <a:extLst>
              <a:ext uri="{FF2B5EF4-FFF2-40B4-BE49-F238E27FC236}">
                <a16:creationId xmlns:a16="http://schemas.microsoft.com/office/drawing/2014/main" id="{FA211DD3-3B2D-478E-A65C-984B532C0DAB}"/>
              </a:ext>
            </a:extLst>
          </p:cNvPr>
          <p:cNvPicPr>
            <a:picLocks noGrp="1" noChangeAspect="1"/>
          </p:cNvPicPr>
          <p:nvPr>
            <p:ph type="pic" idx="1"/>
          </p:nvPr>
        </p:nvPicPr>
        <p:blipFill rotWithShape="1">
          <a:blip r:embed="rId2"/>
          <a:srcRect l="8650" t="5791" r="67259" b="21335"/>
          <a:stretch/>
        </p:blipFill>
        <p:spPr>
          <a:xfrm>
            <a:off x="6257793" y="3876263"/>
            <a:ext cx="3580269" cy="2981738"/>
          </a:xfrm>
          <a:prstGeom prst="rect">
            <a:avLst/>
          </a:prstGeom>
        </p:spPr>
      </p:pic>
    </p:spTree>
    <p:extLst>
      <p:ext uri="{BB962C8B-B14F-4D97-AF65-F5344CB8AC3E}">
        <p14:creationId xmlns:p14="http://schemas.microsoft.com/office/powerpoint/2010/main" val="96952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2" name="Rectangle 31">
            <a:extLst>
              <a:ext uri="{FF2B5EF4-FFF2-40B4-BE49-F238E27FC236}">
                <a16:creationId xmlns:a16="http://schemas.microsoft.com/office/drawing/2014/main" id="{18FFF8BA-E008-4068-851C-2CED296AC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3FB08-678B-42C0-9CB1-A32D7AC48485}"/>
              </a:ext>
            </a:extLst>
          </p:cNvPr>
          <p:cNvSpPr>
            <a:spLocks noGrp="1"/>
          </p:cNvSpPr>
          <p:nvPr>
            <p:ph type="title"/>
          </p:nvPr>
        </p:nvSpPr>
        <p:spPr>
          <a:xfrm>
            <a:off x="581193" y="702156"/>
            <a:ext cx="4076153" cy="5156642"/>
          </a:xfrm>
        </p:spPr>
        <p:txBody>
          <a:bodyPr vert="horz" lIns="91440" tIns="45720" rIns="91440" bIns="45720" rtlCol="0" anchor="ctr">
            <a:normAutofit/>
          </a:bodyPr>
          <a:lstStyle/>
          <a:p>
            <a:r>
              <a:rPr lang="en-US" sz="2800" b="0" kern="1200" cap="all" dirty="0">
                <a:solidFill>
                  <a:schemeClr val="tx2"/>
                </a:solidFill>
                <a:latin typeface="+mj-lt"/>
                <a:ea typeface="+mj-ea"/>
                <a:cs typeface="+mj-cs"/>
              </a:rPr>
              <a:t>Challenges</a:t>
            </a:r>
            <a:br>
              <a:rPr lang="en-US" sz="2800" b="0" kern="1200" cap="all" dirty="0">
                <a:solidFill>
                  <a:schemeClr val="tx2"/>
                </a:solidFill>
                <a:latin typeface="+mj-lt"/>
                <a:ea typeface="+mj-ea"/>
                <a:cs typeface="+mj-cs"/>
              </a:rPr>
            </a:br>
            <a:br>
              <a:rPr lang="en-US" sz="2800" b="0" kern="1200" cap="all" dirty="0">
                <a:solidFill>
                  <a:schemeClr val="tx2"/>
                </a:solidFill>
                <a:latin typeface="+mj-lt"/>
                <a:ea typeface="+mj-ea"/>
                <a:cs typeface="+mj-cs"/>
              </a:rPr>
            </a:br>
            <a:r>
              <a:rPr lang="en-US" sz="1800" b="0" kern="1200" cap="all" dirty="0">
                <a:solidFill>
                  <a:schemeClr val="tx2"/>
                </a:solidFill>
                <a:latin typeface="+mj-lt"/>
                <a:ea typeface="+mj-ea"/>
                <a:cs typeface="+mj-cs"/>
              </a:rPr>
              <a:t>a few of the challenges I came across were:</a:t>
            </a:r>
          </a:p>
        </p:txBody>
      </p:sp>
      <p:sp>
        <p:nvSpPr>
          <p:cNvPr id="34" name="Rectangle 33">
            <a:extLst>
              <a:ext uri="{FF2B5EF4-FFF2-40B4-BE49-F238E27FC236}">
                <a16:creationId xmlns:a16="http://schemas.microsoft.com/office/drawing/2014/main" id="{832B0DA7-13B0-4805-B9BD-9BFACCB23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199"/>
            <a:ext cx="4210812" cy="949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D5D17921-1EF4-488E-A9AA-AC6B7F3CE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6743" y="457201"/>
            <a:ext cx="6834067" cy="94996"/>
          </a:xfrm>
          <a:prstGeom prst="rect">
            <a:avLst/>
          </a:prstGeom>
          <a:solidFill>
            <a:srgbClr val="3C474C"/>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66D536ED-D04F-4342-91D4-B29CF2A82FCA}"/>
              </a:ext>
            </a:extLst>
          </p:cNvPr>
          <p:cNvSpPr>
            <a:spLocks noGrp="1"/>
          </p:cNvSpPr>
          <p:nvPr>
            <p:ph type="body" sz="half" idx="2"/>
          </p:nvPr>
        </p:nvSpPr>
        <p:spPr>
          <a:xfrm>
            <a:off x="4776743" y="702156"/>
            <a:ext cx="6484091" cy="5156643"/>
          </a:xfrm>
        </p:spPr>
        <p:txBody>
          <a:bodyPr vert="horz" lIns="91440" tIns="45720" rIns="91440" bIns="45720" rtlCol="0" anchor="ctr">
            <a:normAutofit/>
          </a:bodyPr>
          <a:lstStyle/>
          <a:p>
            <a:pPr>
              <a:buFont typeface="Wingdings 2" panose="05020102010507070707" pitchFamily="18" charset="2"/>
              <a:buChar char=""/>
            </a:pPr>
            <a:r>
              <a:rPr lang="en-US" dirty="0"/>
              <a:t>I came into this brand new, so just understanding how it all works was quite challenging,</a:t>
            </a:r>
          </a:p>
          <a:p>
            <a:pPr>
              <a:buFont typeface="Wingdings 2" panose="05020102010507070707" pitchFamily="18" charset="2"/>
              <a:buChar char=""/>
            </a:pPr>
            <a:r>
              <a:rPr lang="en-US" dirty="0"/>
              <a:t>Several times I ran into an issue with my virtual machine not connecting but was able to troubleshoot it and overcome it.</a:t>
            </a:r>
          </a:p>
          <a:p>
            <a:pPr>
              <a:buFont typeface="Wingdings 2" panose="05020102010507070707" pitchFamily="18" charset="2"/>
              <a:buChar char=""/>
            </a:pPr>
            <a:r>
              <a:rPr lang="en-US" dirty="0"/>
              <a:t>Also just trying to memorize all the commands and their actions. So repetitive use helped a lot there.</a:t>
            </a:r>
          </a:p>
          <a:p>
            <a:pPr>
              <a:buFont typeface="Wingdings 2" panose="05020102010507070707" pitchFamily="18" charset="2"/>
              <a:buChar char=""/>
            </a:pPr>
            <a:endParaRPr lang="en-US" dirty="0"/>
          </a:p>
        </p:txBody>
      </p:sp>
    </p:spTree>
    <p:extLst>
      <p:ext uri="{BB962C8B-B14F-4D97-AF65-F5344CB8AC3E}">
        <p14:creationId xmlns:p14="http://schemas.microsoft.com/office/powerpoint/2010/main" val="254422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270233-0AA8-47DC-A31A-45867A32BD3F}"/>
              </a:ext>
            </a:extLst>
          </p:cNvPr>
          <p:cNvSpPr>
            <a:spLocks noGrp="1"/>
          </p:cNvSpPr>
          <p:nvPr>
            <p:ph type="title"/>
          </p:nvPr>
        </p:nvSpPr>
        <p:spPr>
          <a:xfrm>
            <a:off x="609906" y="702156"/>
            <a:ext cx="3568661" cy="1188720"/>
          </a:xfrm>
        </p:spPr>
        <p:txBody>
          <a:bodyPr vert="horz" lIns="91440" tIns="45720" rIns="91440" bIns="45720" rtlCol="0" anchor="b">
            <a:normAutofit/>
          </a:bodyPr>
          <a:lstStyle/>
          <a:p>
            <a:r>
              <a:rPr lang="en-US" sz="2800" b="0" kern="1200" cap="all" dirty="0">
                <a:solidFill>
                  <a:schemeClr val="tx1">
                    <a:lumMod val="75000"/>
                    <a:lumOff val="25000"/>
                  </a:schemeClr>
                </a:solidFill>
                <a:latin typeface="Amasis MT Pro Light" panose="02040304050005020304" pitchFamily="18" charset="0"/>
              </a:rPr>
              <a:t>CAREER</a:t>
            </a:r>
          </a:p>
        </p:txBody>
      </p:sp>
      <p:sp>
        <p:nvSpPr>
          <p:cNvPr id="18" name="Rectangle 17">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1C2E1B55-69E3-479C-8161-23471624523E}"/>
              </a:ext>
            </a:extLst>
          </p:cNvPr>
          <p:cNvSpPr>
            <a:spLocks noGrp="1"/>
          </p:cNvSpPr>
          <p:nvPr>
            <p:ph type="body" sz="half" idx="2"/>
          </p:nvPr>
        </p:nvSpPr>
        <p:spPr>
          <a:xfrm>
            <a:off x="609906" y="2340864"/>
            <a:ext cx="3568661" cy="3634486"/>
          </a:xfrm>
        </p:spPr>
        <p:txBody>
          <a:bodyPr vert="horz" lIns="91440" tIns="45720" rIns="91440" bIns="45720" rtlCol="0" anchor="ctr">
            <a:normAutofit/>
          </a:bodyPr>
          <a:lstStyle/>
          <a:p>
            <a:pPr>
              <a:buFont typeface="Wingdings 2" panose="05020102010507070707" pitchFamily="18" charset="2"/>
              <a:buChar char=""/>
            </a:pPr>
            <a:r>
              <a:rPr lang="en-US" dirty="0"/>
              <a:t>Linux is a necessity in the IT field position in which I hope to obtain one day. I hope to further my knowledge in Linux and Kali Linux and then obtain the certifications to add to my resume. There is so much to learn in Linux OS because it changes daily, but I am eager to learn as much as possible.</a:t>
            </a:r>
          </a:p>
        </p:txBody>
      </p:sp>
      <p:pic>
        <p:nvPicPr>
          <p:cNvPr id="6" name="Picture 5" descr="Bright ladder against dull ladders">
            <a:extLst>
              <a:ext uri="{FF2B5EF4-FFF2-40B4-BE49-F238E27FC236}">
                <a16:creationId xmlns:a16="http://schemas.microsoft.com/office/drawing/2014/main" id="{4E6F8F22-9DDC-445D-93B2-D3201F288557}"/>
              </a:ext>
            </a:extLst>
          </p:cNvPr>
          <p:cNvPicPr>
            <a:picLocks noChangeAspect="1"/>
          </p:cNvPicPr>
          <p:nvPr/>
        </p:nvPicPr>
        <p:blipFill rotWithShape="1">
          <a:blip r:embed="rId2"/>
          <a:srcRect l="17567"/>
          <a:stretch/>
        </p:blipFill>
        <p:spPr>
          <a:xfrm>
            <a:off x="4654295" y="10"/>
            <a:ext cx="7537705" cy="6857990"/>
          </a:xfrm>
          <a:prstGeom prst="rect">
            <a:avLst/>
          </a:prstGeom>
        </p:spPr>
      </p:pic>
    </p:spTree>
    <p:extLst>
      <p:ext uri="{BB962C8B-B14F-4D97-AF65-F5344CB8AC3E}">
        <p14:creationId xmlns:p14="http://schemas.microsoft.com/office/powerpoint/2010/main" val="3044793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18FFF8BA-E008-4068-851C-2CED296AC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465F48-A8A7-4417-BFD3-FD321E28B85F}"/>
              </a:ext>
            </a:extLst>
          </p:cNvPr>
          <p:cNvSpPr>
            <a:spLocks noGrp="1"/>
          </p:cNvSpPr>
          <p:nvPr>
            <p:ph type="title"/>
          </p:nvPr>
        </p:nvSpPr>
        <p:spPr>
          <a:xfrm>
            <a:off x="705745" y="980660"/>
            <a:ext cx="6792657" cy="4878137"/>
          </a:xfrm>
        </p:spPr>
        <p:txBody>
          <a:bodyPr vert="horz" lIns="91440" tIns="45720" rIns="91440" bIns="45720" rtlCol="0" anchor="ctr">
            <a:normAutofit/>
          </a:bodyPr>
          <a:lstStyle/>
          <a:p>
            <a:pPr algn="ctr"/>
            <a:r>
              <a:rPr lang="en-US" sz="6000" b="0" kern="1200" cap="all" dirty="0">
                <a:solidFill>
                  <a:schemeClr val="tx2"/>
                </a:solidFill>
                <a:latin typeface="Amasis MT Pro Light" panose="02040304050005020304" pitchFamily="18" charset="0"/>
              </a:rPr>
              <a:t>CONCLUSION</a:t>
            </a:r>
          </a:p>
        </p:txBody>
      </p:sp>
      <p:sp>
        <p:nvSpPr>
          <p:cNvPr id="17" name="Rectangle 16">
            <a:extLst>
              <a:ext uri="{FF2B5EF4-FFF2-40B4-BE49-F238E27FC236}">
                <a16:creationId xmlns:a16="http://schemas.microsoft.com/office/drawing/2014/main" id="{1A75B5EE-3124-4314-90F7-8D9AFE941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745" y="751211"/>
            <a:ext cx="683056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0129C37-C465-4475-927F-B861932A3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752989"/>
            <a:ext cx="3300984"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D889EC60-7ABA-490E-AA74-FE0901931AB9}"/>
              </a:ext>
            </a:extLst>
          </p:cNvPr>
          <p:cNvSpPr>
            <a:spLocks noGrp="1"/>
          </p:cNvSpPr>
          <p:nvPr>
            <p:ph type="body" sz="half" idx="2"/>
          </p:nvPr>
        </p:nvSpPr>
        <p:spPr>
          <a:xfrm>
            <a:off x="8119870" y="1046922"/>
            <a:ext cx="3164356" cy="4811877"/>
          </a:xfrm>
        </p:spPr>
        <p:txBody>
          <a:bodyPr vert="horz" lIns="91440" tIns="45720" rIns="91440" bIns="45720" rtlCol="0" anchor="ctr">
            <a:normAutofit/>
          </a:bodyPr>
          <a:lstStyle/>
          <a:p>
            <a:pPr>
              <a:buFont typeface="Wingdings 2" panose="05020102010507070707" pitchFamily="18" charset="2"/>
              <a:buChar char=""/>
            </a:pPr>
            <a:r>
              <a:rPr lang="en-US" dirty="0"/>
              <a:t>This class was a challenge for me but also a wonderful introduction and filled with great information. I will carry all of this with me into the next set of classes. Taking this Introduction to Operating Systems help lessened my fears coming into this as a novice.</a:t>
            </a:r>
          </a:p>
        </p:txBody>
      </p:sp>
      <p:sp>
        <p:nvSpPr>
          <p:cNvPr id="21" name="Rectangle 20">
            <a:extLst>
              <a:ext uri="{FF2B5EF4-FFF2-40B4-BE49-F238E27FC236}">
                <a16:creationId xmlns:a16="http://schemas.microsoft.com/office/drawing/2014/main" id="{8F92C143-3594-4735-B621-397DDDA5F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745" y="5946475"/>
            <a:ext cx="683056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44F560E9-CCDC-4F8F-BA20-41F114098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948253"/>
            <a:ext cx="3300984"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6899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6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6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6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68" name="Rectangle 67">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Close-up of circuit board">
            <a:extLst>
              <a:ext uri="{FF2B5EF4-FFF2-40B4-BE49-F238E27FC236}">
                <a16:creationId xmlns:a16="http://schemas.microsoft.com/office/drawing/2014/main" id="{04308DDD-5564-4B08-BC0B-A21F2B29679F}"/>
              </a:ext>
            </a:extLst>
          </p:cNvPr>
          <p:cNvPicPr>
            <a:picLocks noChangeAspect="1"/>
          </p:cNvPicPr>
          <p:nvPr/>
        </p:nvPicPr>
        <p:blipFill rotWithShape="1">
          <a:blip r:embed="rId2">
            <a:alphaModFix/>
          </a:blip>
          <a:srcRect t="11570" b="4160"/>
          <a:stretch/>
        </p:blipFill>
        <p:spPr>
          <a:xfrm>
            <a:off x="20" y="10"/>
            <a:ext cx="12191980" cy="6857990"/>
          </a:xfrm>
          <a:prstGeom prst="rect">
            <a:avLst/>
          </a:prstGeom>
        </p:spPr>
      </p:pic>
      <p:sp>
        <p:nvSpPr>
          <p:cNvPr id="70" name="Rectangle 69">
            <a:extLst>
              <a:ext uri="{FF2B5EF4-FFF2-40B4-BE49-F238E27FC236}">
                <a16:creationId xmlns:a16="http://schemas.microsoft.com/office/drawing/2014/main" id="{E2EDC3F9-BBE3-45A8-BBC7-E154E21D9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090890"/>
            <a:ext cx="12188952" cy="3767110"/>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F4EC15-EA2C-4C15-BBE5-6096A770E7A4}"/>
              </a:ext>
            </a:extLst>
          </p:cNvPr>
          <p:cNvSpPr>
            <a:spLocks noGrp="1"/>
          </p:cNvSpPr>
          <p:nvPr>
            <p:ph type="title"/>
          </p:nvPr>
        </p:nvSpPr>
        <p:spPr>
          <a:xfrm>
            <a:off x="965201" y="3591034"/>
            <a:ext cx="10225530" cy="1475013"/>
          </a:xfrm>
        </p:spPr>
        <p:txBody>
          <a:bodyPr vert="horz" lIns="91440" tIns="45720" rIns="91440" bIns="45720" rtlCol="0" anchor="b">
            <a:normAutofit/>
          </a:bodyPr>
          <a:lstStyle/>
          <a:p>
            <a:r>
              <a:rPr lang="en-US" sz="6000" dirty="0">
                <a:solidFill>
                  <a:schemeClr val="bg1"/>
                </a:solidFill>
                <a:latin typeface="Amasis MT Pro Light" panose="02040304050005020304" pitchFamily="18" charset="0"/>
              </a:rPr>
              <a:t>MODULE 1</a:t>
            </a:r>
          </a:p>
        </p:txBody>
      </p:sp>
    </p:spTree>
    <p:extLst>
      <p:ext uri="{BB962C8B-B14F-4D97-AF65-F5344CB8AC3E}">
        <p14:creationId xmlns:p14="http://schemas.microsoft.com/office/powerpoint/2010/main" val="215738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7D2AF00E-D433-4047-863F-BCB69CEC3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588"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C3CCE33-6463-44C8-AABE-43D973503C61}"/>
              </a:ext>
            </a:extLst>
          </p:cNvPr>
          <p:cNvSpPr>
            <a:spLocks noGrp="1"/>
          </p:cNvSpPr>
          <p:nvPr>
            <p:ph type="title"/>
          </p:nvPr>
        </p:nvSpPr>
        <p:spPr>
          <a:xfrm>
            <a:off x="807559" y="938022"/>
            <a:ext cx="6647905" cy="1188720"/>
          </a:xfrm>
        </p:spPr>
        <p:txBody>
          <a:bodyPr>
            <a:normAutofit/>
          </a:bodyPr>
          <a:lstStyle/>
          <a:p>
            <a:r>
              <a:rPr lang="en-US">
                <a:solidFill>
                  <a:srgbClr val="FFFFFF"/>
                </a:solidFill>
                <a:latin typeface="Amasis MT Pro Light" panose="02040304050005020304" pitchFamily="18" charset="0"/>
              </a:rPr>
              <a:t>Introduction to LInux</a:t>
            </a:r>
          </a:p>
        </p:txBody>
      </p:sp>
      <p:sp>
        <p:nvSpPr>
          <p:cNvPr id="30" name="Rectangle 21">
            <a:extLst>
              <a:ext uri="{FF2B5EF4-FFF2-40B4-BE49-F238E27FC236}">
                <a16:creationId xmlns:a16="http://schemas.microsoft.com/office/drawing/2014/main" id="{0997DBEA-6DFC-457A-9850-E53505354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3">
            <a:extLst>
              <a:ext uri="{FF2B5EF4-FFF2-40B4-BE49-F238E27FC236}">
                <a16:creationId xmlns:a16="http://schemas.microsoft.com/office/drawing/2014/main" id="{79446CF5-953A-4916-BFF4-F5558E5C2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477B945C-B433-4DFF-9A67-A5C9257E4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99CE26B-1001-4277-88A4-4CD0AC3E012B}"/>
              </a:ext>
            </a:extLst>
          </p:cNvPr>
          <p:cNvSpPr>
            <a:spLocks noGrp="1"/>
          </p:cNvSpPr>
          <p:nvPr>
            <p:ph idx="1"/>
          </p:nvPr>
        </p:nvSpPr>
        <p:spPr>
          <a:xfrm>
            <a:off x="807559" y="2340864"/>
            <a:ext cx="6690843" cy="3793237"/>
          </a:xfrm>
        </p:spPr>
        <p:txBody>
          <a:bodyPr>
            <a:normAutofit/>
          </a:bodyPr>
          <a:lstStyle/>
          <a:p>
            <a:r>
              <a:rPr lang="en-US">
                <a:solidFill>
                  <a:srgbClr val="FFFFFF"/>
                </a:solidFill>
              </a:rPr>
              <a:t>Operating systems manage and contain all the programs and applications that a computer or mobile device can run. It is in fact the most important software that runs of a computer. It manages the computer’s memory and processes, as well as all the hardware and software functions. Without an operating system, a computer is useless. Having an operating system is vital because it allows you to communicate with the computer without knowing how to speak the computer’s language.</a:t>
            </a:r>
          </a:p>
        </p:txBody>
      </p:sp>
      <p:pic>
        <p:nvPicPr>
          <p:cNvPr id="13" name="Picture 4" descr="Circuit board background">
            <a:extLst>
              <a:ext uri="{FF2B5EF4-FFF2-40B4-BE49-F238E27FC236}">
                <a16:creationId xmlns:a16="http://schemas.microsoft.com/office/drawing/2014/main" id="{631AC251-D45C-4715-8E35-F16308529773}"/>
              </a:ext>
            </a:extLst>
          </p:cNvPr>
          <p:cNvPicPr>
            <a:picLocks noChangeAspect="1"/>
          </p:cNvPicPr>
          <p:nvPr/>
        </p:nvPicPr>
        <p:blipFill rotWithShape="1">
          <a:blip r:embed="rId2"/>
          <a:srcRect l="10131" r="44578"/>
          <a:stretch/>
        </p:blipFill>
        <p:spPr>
          <a:xfrm>
            <a:off x="8476761" y="1334422"/>
            <a:ext cx="3053422" cy="4483287"/>
          </a:xfrm>
          <a:prstGeom prst="rect">
            <a:avLst/>
          </a:prstGeom>
        </p:spPr>
      </p:pic>
    </p:spTree>
    <p:extLst>
      <p:ext uri="{BB962C8B-B14F-4D97-AF65-F5344CB8AC3E}">
        <p14:creationId xmlns:p14="http://schemas.microsoft.com/office/powerpoint/2010/main" val="177075211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58">
            <a:extLst>
              <a:ext uri="{FF2B5EF4-FFF2-40B4-BE49-F238E27FC236}">
                <a16:creationId xmlns:a16="http://schemas.microsoft.com/office/drawing/2014/main" id="{19080B67-B754-42DD-A48D-9F9825B8B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0">
            <a:extLst>
              <a:ext uri="{FF2B5EF4-FFF2-40B4-BE49-F238E27FC236}">
                <a16:creationId xmlns:a16="http://schemas.microsoft.com/office/drawing/2014/main" id="{3ED1230F-A795-4397-9AB6-7FDC98B72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62">
            <a:extLst>
              <a:ext uri="{FF2B5EF4-FFF2-40B4-BE49-F238E27FC236}">
                <a16:creationId xmlns:a16="http://schemas.microsoft.com/office/drawing/2014/main" id="{41182216-581B-4394-806B-79D6D406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64">
            <a:extLst>
              <a:ext uri="{FF2B5EF4-FFF2-40B4-BE49-F238E27FC236}">
                <a16:creationId xmlns:a16="http://schemas.microsoft.com/office/drawing/2014/main" id="{1678ABD2-2F95-4A50-936B-1A18BD7ED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66">
            <a:extLst>
              <a:ext uri="{FF2B5EF4-FFF2-40B4-BE49-F238E27FC236}">
                <a16:creationId xmlns:a16="http://schemas.microsoft.com/office/drawing/2014/main" id="{9C27EDFD-C02F-4070-BDA1-2A074624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921CB23-5AB6-4173-863A-35A506959735}"/>
              </a:ext>
            </a:extLst>
          </p:cNvPr>
          <p:cNvSpPr>
            <a:spLocks noGrp="1"/>
          </p:cNvSpPr>
          <p:nvPr>
            <p:ph type="title"/>
          </p:nvPr>
        </p:nvSpPr>
        <p:spPr>
          <a:xfrm>
            <a:off x="803189" y="1209184"/>
            <a:ext cx="3089189" cy="4734416"/>
          </a:xfrm>
        </p:spPr>
        <p:txBody>
          <a:bodyPr anchor="ctr">
            <a:normAutofit/>
          </a:bodyPr>
          <a:lstStyle/>
          <a:p>
            <a:r>
              <a:rPr lang="en-US">
                <a:solidFill>
                  <a:srgbClr val="FFFFFF"/>
                </a:solidFill>
                <a:latin typeface="Amasis MT Pro Light" panose="02040304050005020304" pitchFamily="18" charset="0"/>
              </a:rPr>
              <a:t>Introduction to Linux / Downloading LInux</a:t>
            </a:r>
          </a:p>
        </p:txBody>
      </p:sp>
      <p:sp>
        <p:nvSpPr>
          <p:cNvPr id="78" name="Rectangle 68">
            <a:extLst>
              <a:ext uri="{FF2B5EF4-FFF2-40B4-BE49-F238E27FC236}">
                <a16:creationId xmlns:a16="http://schemas.microsoft.com/office/drawing/2014/main" id="{04C78D19-92E9-4BAF-986C-B007349BE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BD7F4F9-1139-4E1E-B2A0-A99371465314}"/>
              </a:ext>
            </a:extLst>
          </p:cNvPr>
          <p:cNvPicPr>
            <a:picLocks noChangeAspect="1"/>
          </p:cNvPicPr>
          <p:nvPr/>
        </p:nvPicPr>
        <p:blipFill rotWithShape="1">
          <a:blip r:embed="rId2"/>
          <a:srcRect l="649" t="11817" r="87089" b="36766"/>
          <a:stretch/>
        </p:blipFill>
        <p:spPr>
          <a:xfrm>
            <a:off x="4868242" y="780710"/>
            <a:ext cx="2558735" cy="2311355"/>
          </a:xfrm>
          <a:prstGeom prst="rect">
            <a:avLst/>
          </a:prstGeom>
        </p:spPr>
      </p:pic>
      <p:pic>
        <p:nvPicPr>
          <p:cNvPr id="5" name="Content Placeholder 4">
            <a:extLst>
              <a:ext uri="{FF2B5EF4-FFF2-40B4-BE49-F238E27FC236}">
                <a16:creationId xmlns:a16="http://schemas.microsoft.com/office/drawing/2014/main" id="{651DA294-8328-4F53-8859-72580CC9B9E8}"/>
              </a:ext>
            </a:extLst>
          </p:cNvPr>
          <p:cNvPicPr>
            <a:picLocks noChangeAspect="1"/>
          </p:cNvPicPr>
          <p:nvPr/>
        </p:nvPicPr>
        <p:blipFill rotWithShape="1">
          <a:blip r:embed="rId3"/>
          <a:srcRect t="12210" r="87114" b="35569"/>
          <a:stretch/>
        </p:blipFill>
        <p:spPr>
          <a:xfrm>
            <a:off x="8787159" y="798101"/>
            <a:ext cx="2470650" cy="2293963"/>
          </a:xfrm>
          <a:prstGeom prst="rect">
            <a:avLst/>
          </a:prstGeom>
        </p:spPr>
      </p:pic>
      <p:sp>
        <p:nvSpPr>
          <p:cNvPr id="79" name="Rectangle 70">
            <a:extLst>
              <a:ext uri="{FF2B5EF4-FFF2-40B4-BE49-F238E27FC236}">
                <a16:creationId xmlns:a16="http://schemas.microsoft.com/office/drawing/2014/main" id="{DEEF1D81-170C-4CAD-9246-D18D8D450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8">
            <a:extLst>
              <a:ext uri="{FF2B5EF4-FFF2-40B4-BE49-F238E27FC236}">
                <a16:creationId xmlns:a16="http://schemas.microsoft.com/office/drawing/2014/main" id="{7EF9CD12-711E-437B-9D47-B1D6AC96D788}"/>
              </a:ext>
            </a:extLst>
          </p:cNvPr>
          <p:cNvSpPr>
            <a:spLocks noGrp="1"/>
          </p:cNvSpPr>
          <p:nvPr>
            <p:ph idx="1"/>
          </p:nvPr>
        </p:nvSpPr>
        <p:spPr>
          <a:xfrm>
            <a:off x="4561870" y="3425295"/>
            <a:ext cx="6864154" cy="2800477"/>
          </a:xfrm>
        </p:spPr>
        <p:txBody>
          <a:bodyPr>
            <a:normAutofit/>
          </a:bodyPr>
          <a:lstStyle/>
          <a:p>
            <a:r>
              <a:rPr lang="en-US"/>
              <a:t>Accessed Linux Ubuntu OS through Azure Virtual Machine.</a:t>
            </a:r>
          </a:p>
          <a:p>
            <a:r>
              <a:rPr lang="en-US"/>
              <a:t>In Azure you must properly start and shut down the Virtual Machine.</a:t>
            </a:r>
            <a:endParaRPr lang="en-US" dirty="0"/>
          </a:p>
        </p:txBody>
      </p:sp>
    </p:spTree>
    <p:extLst>
      <p:ext uri="{BB962C8B-B14F-4D97-AF65-F5344CB8AC3E}">
        <p14:creationId xmlns:p14="http://schemas.microsoft.com/office/powerpoint/2010/main" val="1661465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6" name="Rectangle 35">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Close-up of circuit board">
            <a:extLst>
              <a:ext uri="{FF2B5EF4-FFF2-40B4-BE49-F238E27FC236}">
                <a16:creationId xmlns:a16="http://schemas.microsoft.com/office/drawing/2014/main" id="{60549B0F-276C-4D89-8B7C-304D4CE454AA}"/>
              </a:ext>
            </a:extLst>
          </p:cNvPr>
          <p:cNvPicPr>
            <a:picLocks noChangeAspect="1"/>
          </p:cNvPicPr>
          <p:nvPr/>
        </p:nvPicPr>
        <p:blipFill rotWithShape="1">
          <a:blip r:embed="rId2">
            <a:alphaModFix/>
          </a:blip>
          <a:srcRect t="11570" b="4160"/>
          <a:stretch/>
        </p:blipFill>
        <p:spPr>
          <a:xfrm>
            <a:off x="-5335" y="0"/>
            <a:ext cx="12191980" cy="6857990"/>
          </a:xfrm>
          <a:prstGeom prst="rect">
            <a:avLst/>
          </a:prstGeom>
        </p:spPr>
      </p:pic>
      <p:sp>
        <p:nvSpPr>
          <p:cNvPr id="38" name="Rectangle 37">
            <a:extLst>
              <a:ext uri="{FF2B5EF4-FFF2-40B4-BE49-F238E27FC236}">
                <a16:creationId xmlns:a16="http://schemas.microsoft.com/office/drawing/2014/main" id="{E2EDC3F9-BBE3-45A8-BBC7-E154E21D9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090890"/>
            <a:ext cx="12188952" cy="3767110"/>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ED055-13EF-467C-857B-E6BE67058239}"/>
              </a:ext>
            </a:extLst>
          </p:cNvPr>
          <p:cNvSpPr>
            <a:spLocks noGrp="1"/>
          </p:cNvSpPr>
          <p:nvPr>
            <p:ph type="title"/>
          </p:nvPr>
        </p:nvSpPr>
        <p:spPr>
          <a:xfrm>
            <a:off x="965201" y="3591034"/>
            <a:ext cx="10225530" cy="1475013"/>
          </a:xfrm>
        </p:spPr>
        <p:txBody>
          <a:bodyPr vert="horz" lIns="91440" tIns="45720" rIns="91440" bIns="45720" rtlCol="0" anchor="b">
            <a:normAutofit/>
          </a:bodyPr>
          <a:lstStyle/>
          <a:p>
            <a:r>
              <a:rPr lang="en-US" sz="6000" dirty="0">
                <a:solidFill>
                  <a:schemeClr val="bg1"/>
                </a:solidFill>
                <a:latin typeface="Amasis MT Pro Light" panose="02040304050005020304" pitchFamily="18" charset="0"/>
              </a:rPr>
              <a:t>Module 2</a:t>
            </a:r>
          </a:p>
        </p:txBody>
      </p:sp>
    </p:spTree>
    <p:extLst>
      <p:ext uri="{BB962C8B-B14F-4D97-AF65-F5344CB8AC3E}">
        <p14:creationId xmlns:p14="http://schemas.microsoft.com/office/powerpoint/2010/main" val="113758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60A1282-769E-4B60-B2AD-4370A5EF3508}"/>
              </a:ext>
            </a:extLst>
          </p:cNvPr>
          <p:cNvSpPr>
            <a:spLocks noGrp="1"/>
          </p:cNvSpPr>
          <p:nvPr>
            <p:ph type="title"/>
          </p:nvPr>
        </p:nvSpPr>
        <p:spPr>
          <a:xfrm>
            <a:off x="803189" y="1209184"/>
            <a:ext cx="3089189" cy="4734416"/>
          </a:xfrm>
        </p:spPr>
        <p:txBody>
          <a:bodyPr anchor="ctr">
            <a:normAutofit/>
          </a:bodyPr>
          <a:lstStyle/>
          <a:p>
            <a:r>
              <a:rPr lang="en-US" dirty="0">
                <a:solidFill>
                  <a:srgbClr val="FFFFFF"/>
                </a:solidFill>
                <a:latin typeface="Amasis MT Pro Light" panose="02040304050005020304" pitchFamily="18" charset="0"/>
              </a:rPr>
              <a:t>Linux filesystem hierarchy  </a:t>
            </a:r>
          </a:p>
        </p:txBody>
      </p:sp>
      <p:sp>
        <p:nvSpPr>
          <p:cNvPr id="8" name="Content Placeholder 7">
            <a:extLst>
              <a:ext uri="{FF2B5EF4-FFF2-40B4-BE49-F238E27FC236}">
                <a16:creationId xmlns:a16="http://schemas.microsoft.com/office/drawing/2014/main" id="{13159778-6186-42FF-84CA-1E40CCED9713}"/>
              </a:ext>
            </a:extLst>
          </p:cNvPr>
          <p:cNvSpPr>
            <a:spLocks noGrp="1"/>
          </p:cNvSpPr>
          <p:nvPr>
            <p:ph idx="1"/>
          </p:nvPr>
        </p:nvSpPr>
        <p:spPr>
          <a:xfrm>
            <a:off x="4506509" y="723900"/>
            <a:ext cx="7183597" cy="3152362"/>
          </a:xfrm>
        </p:spPr>
        <p:txBody>
          <a:bodyPr>
            <a:normAutofit fontScale="92500" lnSpcReduction="20000"/>
          </a:bodyPr>
          <a:lstStyle/>
          <a:p>
            <a:r>
              <a:rPr lang="en-US" sz="1900" b="1" u="sng" dirty="0">
                <a:latin typeface="Amasis MT Pro Light" panose="02040304050005020304" pitchFamily="18" charset="0"/>
              </a:rPr>
              <a:t>Adding Subdirectories</a:t>
            </a:r>
          </a:p>
          <a:p>
            <a:r>
              <a:rPr lang="en-US" dirty="0">
                <a:latin typeface="Amasis MT Pro Light" panose="02040304050005020304" pitchFamily="18" charset="0"/>
              </a:rPr>
              <a:t>Used the command </a:t>
            </a:r>
            <a:r>
              <a:rPr lang="en-US" b="1" dirty="0">
                <a:latin typeface="Amasis MT Pro Light" panose="02040304050005020304" pitchFamily="18" charset="0"/>
              </a:rPr>
              <a:t>tree –d –L 2, </a:t>
            </a:r>
            <a:r>
              <a:rPr lang="en-US" dirty="0">
                <a:latin typeface="Amasis MT Pro Light" panose="02040304050005020304" pitchFamily="18" charset="0"/>
              </a:rPr>
              <a:t>to display the subdirectories of the home directory.</a:t>
            </a:r>
          </a:p>
          <a:p>
            <a:r>
              <a:rPr lang="en-US" dirty="0">
                <a:latin typeface="Amasis MT Pro Light" panose="02040304050005020304" pitchFamily="18" charset="0"/>
              </a:rPr>
              <a:t>After verifying the current directory, </a:t>
            </a:r>
            <a:r>
              <a:rPr lang="en-US" b="1" dirty="0" err="1">
                <a:latin typeface="Amasis MT Pro Light" panose="02040304050005020304" pitchFamily="18" charset="0"/>
              </a:rPr>
              <a:t>pwd</a:t>
            </a:r>
            <a:r>
              <a:rPr lang="en-US" dirty="0">
                <a:latin typeface="Amasis MT Pro Light" panose="02040304050005020304" pitchFamily="18" charset="0"/>
              </a:rPr>
              <a:t>, used </a:t>
            </a:r>
            <a:r>
              <a:rPr lang="en-US" b="1" dirty="0">
                <a:latin typeface="Amasis MT Pro Light" panose="02040304050005020304" pitchFamily="18" charset="0"/>
              </a:rPr>
              <a:t>tree –d –L 3 /home</a:t>
            </a:r>
            <a:r>
              <a:rPr lang="en-US" dirty="0">
                <a:latin typeface="Amasis MT Pro Light" panose="02040304050005020304" pitchFamily="18" charset="0"/>
              </a:rPr>
              <a:t> to display the home directory tree.</a:t>
            </a:r>
          </a:p>
          <a:p>
            <a:r>
              <a:rPr lang="en-US" dirty="0">
                <a:latin typeface="Amasis MT Pro Light" panose="02040304050005020304" pitchFamily="18" charset="0"/>
              </a:rPr>
              <a:t>Created a subdirectory by entering the </a:t>
            </a:r>
            <a:r>
              <a:rPr lang="en-US" b="1" dirty="0" err="1">
                <a:latin typeface="Amasis MT Pro Light" panose="02040304050005020304" pitchFamily="18" charset="0"/>
              </a:rPr>
              <a:t>mkdir</a:t>
            </a:r>
            <a:r>
              <a:rPr lang="en-US" b="1" dirty="0">
                <a:latin typeface="Amasis MT Pro Light" panose="02040304050005020304" pitchFamily="18" charset="0"/>
              </a:rPr>
              <a:t> </a:t>
            </a:r>
            <a:r>
              <a:rPr lang="en-US" b="1" dirty="0" err="1">
                <a:latin typeface="Amasis MT Pro Light" panose="02040304050005020304" pitchFamily="18" charset="0"/>
              </a:rPr>
              <a:t>JanFebSession</a:t>
            </a:r>
            <a:r>
              <a:rPr lang="en-US" b="1" dirty="0">
                <a:latin typeface="Amasis MT Pro Light" panose="02040304050005020304" pitchFamily="18" charset="0"/>
              </a:rPr>
              <a:t> </a:t>
            </a:r>
            <a:r>
              <a:rPr lang="en-US" dirty="0">
                <a:latin typeface="Amasis MT Pro Light" panose="02040304050005020304" pitchFamily="18" charset="0"/>
              </a:rPr>
              <a:t>command.</a:t>
            </a:r>
          </a:p>
          <a:p>
            <a:r>
              <a:rPr lang="en-US" dirty="0">
                <a:latin typeface="Amasis MT Pro Light" panose="02040304050005020304" pitchFamily="18" charset="0"/>
              </a:rPr>
              <a:t>Next I created a Course1 subdirectory by entering the </a:t>
            </a:r>
            <a:r>
              <a:rPr lang="en-US" b="1" dirty="0" err="1">
                <a:latin typeface="Amasis MT Pro Light" panose="02040304050005020304" pitchFamily="18" charset="0"/>
              </a:rPr>
              <a:t>mkdir</a:t>
            </a:r>
            <a:r>
              <a:rPr lang="en-US" b="1" dirty="0">
                <a:latin typeface="Amasis MT Pro Light" panose="02040304050005020304" pitchFamily="18" charset="0"/>
              </a:rPr>
              <a:t> Course1 </a:t>
            </a:r>
            <a:r>
              <a:rPr lang="en-US" dirty="0">
                <a:latin typeface="Amasis MT Pro Light" panose="02040304050005020304" pitchFamily="18" charset="0"/>
              </a:rPr>
              <a:t>command and repeated it with Course2 and Course3.</a:t>
            </a:r>
            <a:endParaRPr lang="en-US" b="1" dirty="0">
              <a:latin typeface="Amasis MT Pro Light" panose="02040304050005020304" pitchFamily="18" charset="0"/>
            </a:endParaRPr>
          </a:p>
          <a:p>
            <a:r>
              <a:rPr lang="en-US" dirty="0">
                <a:latin typeface="Amasis MT Pro Light" panose="02040304050005020304" pitchFamily="18" charset="0"/>
              </a:rPr>
              <a:t>I entered </a:t>
            </a:r>
            <a:r>
              <a:rPr lang="en-US" b="1" dirty="0">
                <a:latin typeface="Amasis MT Pro Light" panose="02040304050005020304" pitchFamily="18" charset="0"/>
              </a:rPr>
              <a:t>ls –l `/</a:t>
            </a:r>
            <a:r>
              <a:rPr lang="en-US" b="1" dirty="0" err="1">
                <a:latin typeface="Amasis MT Pro Light" panose="02040304050005020304" pitchFamily="18" charset="0"/>
              </a:rPr>
              <a:t>JanFebSession</a:t>
            </a:r>
            <a:r>
              <a:rPr lang="en-US" b="1" dirty="0">
                <a:latin typeface="Amasis MT Pro Light" panose="02040304050005020304" pitchFamily="18" charset="0"/>
              </a:rPr>
              <a:t>/Course1 </a:t>
            </a:r>
            <a:r>
              <a:rPr lang="en-US" dirty="0">
                <a:latin typeface="Amasis MT Pro Light" panose="02040304050005020304" pitchFamily="18" charset="0"/>
              </a:rPr>
              <a:t>to list the three new files: file1, file2, and file3.</a:t>
            </a:r>
            <a:endParaRPr lang="en-US" b="1" dirty="0">
              <a:latin typeface="Amasis MT Pro Light" panose="02040304050005020304" pitchFamily="18" charset="0"/>
            </a:endParaRPr>
          </a:p>
          <a:p>
            <a:endParaRPr lang="en-US" dirty="0"/>
          </a:p>
        </p:txBody>
      </p:sp>
      <p:pic>
        <p:nvPicPr>
          <p:cNvPr id="4" name="Picture Placeholder 3" descr="Text&#10;&#10;Description automatically generated">
            <a:extLst>
              <a:ext uri="{FF2B5EF4-FFF2-40B4-BE49-F238E27FC236}">
                <a16:creationId xmlns:a16="http://schemas.microsoft.com/office/drawing/2014/main" id="{79631DB8-DDA1-4CAF-95AE-B30F1120900E}"/>
              </a:ext>
            </a:extLst>
          </p:cNvPr>
          <p:cNvPicPr>
            <a:picLocks noChangeAspect="1"/>
          </p:cNvPicPr>
          <p:nvPr/>
        </p:nvPicPr>
        <p:blipFill>
          <a:blip r:embed="rId2">
            <a:extLst>
              <a:ext uri="{28A0092B-C50C-407E-A947-70E740481C1C}">
                <a14:useLocalDpi xmlns:a14="http://schemas.microsoft.com/office/drawing/2010/main" val="0"/>
              </a:ext>
            </a:extLst>
          </a:blip>
          <a:srcRect l="301" r="301"/>
          <a:stretch>
            <a:fillRect/>
          </a:stretch>
        </p:blipFill>
        <p:spPr>
          <a:xfrm>
            <a:off x="5741543" y="3840968"/>
            <a:ext cx="3993782" cy="2722176"/>
          </a:xfrm>
          <a:prstGeom prst="rect">
            <a:avLst/>
          </a:prstGeom>
        </p:spPr>
      </p:pic>
    </p:spTree>
    <p:extLst>
      <p:ext uri="{BB962C8B-B14F-4D97-AF65-F5344CB8AC3E}">
        <p14:creationId xmlns:p14="http://schemas.microsoft.com/office/powerpoint/2010/main" val="3729639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13">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5">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3189" y="1209184"/>
            <a:ext cx="3089189" cy="4734416"/>
          </a:xfrm>
        </p:spPr>
        <p:txBody>
          <a:bodyPr vert="horz" lIns="91440" tIns="45720" rIns="91440" bIns="45720" rtlCol="0" anchor="ctr">
            <a:normAutofit/>
          </a:bodyPr>
          <a:lstStyle/>
          <a:p>
            <a:pPr>
              <a:spcAft>
                <a:spcPts val="1200"/>
              </a:spcAft>
            </a:pPr>
            <a:r>
              <a:rPr lang="en-US" dirty="0">
                <a:solidFill>
                  <a:srgbClr val="FFFFFF"/>
                </a:solidFill>
                <a:latin typeface="Amasis MT Pro Light" panose="02040304050005020304" pitchFamily="18" charset="0"/>
              </a:rPr>
              <a:t>Linux file systems-</a:t>
            </a:r>
            <a:br>
              <a:rPr lang="en-US" dirty="0">
                <a:solidFill>
                  <a:srgbClr val="FFFFFF"/>
                </a:solidFill>
                <a:latin typeface="Amasis MT Pro Light" panose="02040304050005020304" pitchFamily="18" charset="0"/>
              </a:rPr>
            </a:br>
            <a:r>
              <a:rPr lang="en-US" dirty="0">
                <a:solidFill>
                  <a:srgbClr val="FFFFFF"/>
                </a:solidFill>
                <a:latin typeface="Amasis MT Pro Light" panose="02040304050005020304" pitchFamily="18" charset="0"/>
              </a:rPr>
              <a:t>Remove directories &amp; files</a:t>
            </a:r>
            <a:br>
              <a:rPr lang="en-US" dirty="0">
                <a:solidFill>
                  <a:srgbClr val="FFFFFF"/>
                </a:solidFill>
                <a:latin typeface="Amasis MT Pro Light" panose="02040304050005020304" pitchFamily="18" charset="0"/>
              </a:rPr>
            </a:br>
            <a:endParaRPr lang="en-US" dirty="0">
              <a:solidFill>
                <a:srgbClr val="FFFFFF"/>
              </a:solidFill>
              <a:latin typeface="Amasis MT Pro Light" panose="02040304050005020304" pitchFamily="18" charset="0"/>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561870" y="723899"/>
            <a:ext cx="7183597" cy="3152362"/>
          </a:xfrm>
        </p:spPr>
        <p:txBody>
          <a:bodyPr vert="horz" lIns="91440" tIns="45720" rIns="91440" bIns="45720" rtlCol="0" anchor="ctr">
            <a:normAutofit/>
          </a:bodyPr>
          <a:lstStyle/>
          <a:p>
            <a:pPr>
              <a:buFont typeface="Wingdings 2" panose="05020102010507070707" pitchFamily="18" charset="2"/>
              <a:buChar char=""/>
            </a:pPr>
            <a:r>
              <a:rPr lang="en-US" sz="1800" b="1" u="sng" dirty="0">
                <a:latin typeface="Amasis MT Pro Light" panose="02040304050005020304" pitchFamily="18" charset="0"/>
              </a:rPr>
              <a:t>Removing Subdirectories and Files</a:t>
            </a:r>
          </a:p>
          <a:p>
            <a:pPr>
              <a:buFont typeface="Wingdings 2" panose="05020102010507070707" pitchFamily="18" charset="2"/>
              <a:buChar char=""/>
            </a:pPr>
            <a:r>
              <a:rPr lang="en-US" dirty="0">
                <a:latin typeface="Amasis MT Pro Light" panose="02040304050005020304" pitchFamily="18" charset="0"/>
              </a:rPr>
              <a:t>I used the commands </a:t>
            </a:r>
            <a:r>
              <a:rPr lang="en-US" b="1" dirty="0" err="1">
                <a:latin typeface="Amasis MT Pro Light" panose="02040304050005020304" pitchFamily="18" charset="0"/>
              </a:rPr>
              <a:t>remdir</a:t>
            </a:r>
            <a:r>
              <a:rPr lang="en-US" b="1" dirty="0">
                <a:latin typeface="Amasis MT Pro Light" panose="02040304050005020304" pitchFamily="18" charset="0"/>
              </a:rPr>
              <a:t> </a:t>
            </a:r>
            <a:r>
              <a:rPr lang="en-US" b="1" dirty="0" err="1">
                <a:latin typeface="Amasis MT Pro Light" panose="02040304050005020304" pitchFamily="18" charset="0"/>
              </a:rPr>
              <a:t>MarAprSession</a:t>
            </a:r>
            <a:r>
              <a:rPr lang="en-US" b="1" dirty="0">
                <a:latin typeface="Amasis MT Pro Light" panose="02040304050005020304" pitchFamily="18" charset="0"/>
              </a:rPr>
              <a:t>/Course3 </a:t>
            </a:r>
            <a:r>
              <a:rPr lang="en-US" dirty="0">
                <a:latin typeface="Amasis MT Pro Light" panose="02040304050005020304" pitchFamily="18" charset="0"/>
              </a:rPr>
              <a:t>and </a:t>
            </a:r>
            <a:r>
              <a:rPr lang="en-US" b="1" dirty="0">
                <a:latin typeface="Amasis MT Pro Light" panose="02040304050005020304" pitchFamily="18" charset="0"/>
              </a:rPr>
              <a:t>rm </a:t>
            </a:r>
            <a:r>
              <a:rPr lang="en-US" b="1" dirty="0" err="1">
                <a:latin typeface="Amasis MT Pro Light" panose="02040304050005020304" pitchFamily="18" charset="0"/>
              </a:rPr>
              <a:t>MarAprSession</a:t>
            </a:r>
            <a:r>
              <a:rPr lang="en-US" b="1" dirty="0">
                <a:latin typeface="Amasis MT Pro Light" panose="02040304050005020304" pitchFamily="18" charset="0"/>
              </a:rPr>
              <a:t>/Course1/file3 </a:t>
            </a:r>
            <a:r>
              <a:rPr lang="en-US" dirty="0">
                <a:latin typeface="Amasis MT Pro Light" panose="02040304050005020304" pitchFamily="18" charset="0"/>
              </a:rPr>
              <a:t>to remove Course3 subdirectory and file3 file from the directory I created.</a:t>
            </a:r>
          </a:p>
          <a:p>
            <a:pPr>
              <a:buFont typeface="Wingdings 2" panose="05020102010507070707" pitchFamily="18" charset="2"/>
              <a:buChar char=""/>
            </a:pPr>
            <a:r>
              <a:rPr lang="en-US" dirty="0">
                <a:latin typeface="Amasis MT Pro Light" panose="02040304050005020304" pitchFamily="18" charset="0"/>
              </a:rPr>
              <a:t>I then used the command </a:t>
            </a:r>
            <a:r>
              <a:rPr lang="en-US" b="1" dirty="0">
                <a:latin typeface="Amasis MT Pro Light" panose="02040304050005020304" pitchFamily="18" charset="0"/>
              </a:rPr>
              <a:t>tree </a:t>
            </a:r>
            <a:r>
              <a:rPr lang="en-US" b="1" dirty="0" err="1">
                <a:latin typeface="Amasis MT Pro Light" panose="02040304050005020304" pitchFamily="18" charset="0"/>
              </a:rPr>
              <a:t>JanFebSession</a:t>
            </a:r>
            <a:r>
              <a:rPr lang="en-US" b="1" dirty="0">
                <a:latin typeface="Amasis MT Pro Light" panose="02040304050005020304" pitchFamily="18" charset="0"/>
              </a:rPr>
              <a:t> </a:t>
            </a:r>
            <a:r>
              <a:rPr lang="en-US" b="1" dirty="0" err="1">
                <a:latin typeface="Amasis MT Pro Light" panose="02040304050005020304" pitchFamily="18" charset="0"/>
              </a:rPr>
              <a:t>MarAprSession</a:t>
            </a:r>
            <a:r>
              <a:rPr lang="en-US" b="1" dirty="0">
                <a:latin typeface="Amasis MT Pro Light" panose="02040304050005020304" pitchFamily="18" charset="0"/>
              </a:rPr>
              <a:t> </a:t>
            </a:r>
            <a:r>
              <a:rPr lang="en-US" dirty="0">
                <a:latin typeface="Amasis MT Pro Light" panose="02040304050005020304" pitchFamily="18" charset="0"/>
              </a:rPr>
              <a:t>to verify that both were removed.</a:t>
            </a:r>
          </a:p>
        </p:txBody>
      </p:sp>
      <p:pic>
        <p:nvPicPr>
          <p:cNvPr id="4" name="Picture Placeholder 3" descr="Graphical user interface, text, website&#10;&#10;Description automatically generated">
            <a:extLst>
              <a:ext uri="{FF2B5EF4-FFF2-40B4-BE49-F238E27FC236}">
                <a16:creationId xmlns:a16="http://schemas.microsoft.com/office/drawing/2014/main" id="{88A6ED86-0E32-44B4-AD86-8B112356574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24529" b="1"/>
          <a:stretch/>
        </p:blipFill>
        <p:spPr>
          <a:xfrm>
            <a:off x="6163021" y="3331224"/>
            <a:ext cx="3564258" cy="3152362"/>
          </a:xfrm>
          <a:prstGeom prst="rect">
            <a:avLst/>
          </a:prstGeom>
        </p:spPr>
      </p:pic>
    </p:spTree>
    <p:extLst>
      <p:ext uri="{BB962C8B-B14F-4D97-AF65-F5344CB8AC3E}">
        <p14:creationId xmlns:p14="http://schemas.microsoft.com/office/powerpoint/2010/main" val="263314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19080B67-B754-42DD-A48D-9F9825B8B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ED1230F-A795-4397-9AB6-7FDC98B72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id="{41182216-581B-4394-806B-79D6D406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1678ABD2-2F95-4A50-936B-1A18BD7ED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88">
            <a:extLst>
              <a:ext uri="{FF2B5EF4-FFF2-40B4-BE49-F238E27FC236}">
                <a16:creationId xmlns:a16="http://schemas.microsoft.com/office/drawing/2014/main" id="{9C27EDFD-C02F-4070-BDA1-2A074624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3189" y="1209184"/>
            <a:ext cx="3089189" cy="4734416"/>
          </a:xfrm>
        </p:spPr>
        <p:txBody>
          <a:bodyPr vert="horz" lIns="91440" tIns="45720" rIns="91440" bIns="45720" rtlCol="0" anchor="ctr">
            <a:normAutofit/>
          </a:bodyPr>
          <a:lstStyle/>
          <a:p>
            <a:pPr>
              <a:spcAft>
                <a:spcPts val="1200"/>
              </a:spcAft>
            </a:pPr>
            <a:r>
              <a:rPr lang="en-US" sz="2800" b="0" kern="1200" cap="all">
                <a:solidFill>
                  <a:srgbClr val="FFFFFF"/>
                </a:solidFill>
                <a:latin typeface="+mj-lt"/>
                <a:ea typeface="+mj-ea"/>
                <a:cs typeface="+mj-cs"/>
              </a:rPr>
              <a:t>Linux file systems- </a:t>
            </a:r>
            <a:br>
              <a:rPr lang="en-US" sz="2800" b="0" kern="1200" cap="all">
                <a:solidFill>
                  <a:srgbClr val="FFFFFF"/>
                </a:solidFill>
                <a:latin typeface="+mj-lt"/>
                <a:ea typeface="+mj-ea"/>
                <a:cs typeface="+mj-cs"/>
              </a:rPr>
            </a:br>
            <a:r>
              <a:rPr lang="en-US" sz="2800" b="0" kern="1200" cap="all">
                <a:solidFill>
                  <a:srgbClr val="FFFFFF"/>
                </a:solidFill>
                <a:latin typeface="+mj-lt"/>
                <a:ea typeface="+mj-ea"/>
                <a:cs typeface="+mj-cs"/>
              </a:rPr>
              <a:t>locate directories and files</a:t>
            </a:r>
          </a:p>
        </p:txBody>
      </p:sp>
      <p:sp>
        <p:nvSpPr>
          <p:cNvPr id="91" name="Rectangle 90">
            <a:extLst>
              <a:ext uri="{FF2B5EF4-FFF2-40B4-BE49-F238E27FC236}">
                <a16:creationId xmlns:a16="http://schemas.microsoft.com/office/drawing/2014/main" id="{04C78D19-92E9-4BAF-986C-B007349BE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screenshot of a computer screen&#10;&#10;Description automatically generated with medium confidence">
            <a:extLst>
              <a:ext uri="{FF2B5EF4-FFF2-40B4-BE49-F238E27FC236}">
                <a16:creationId xmlns:a16="http://schemas.microsoft.com/office/drawing/2014/main" id="{EFCA843A-53BF-4BE3-8101-8783E6E0138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9993" b="-4"/>
          <a:stretch/>
        </p:blipFill>
        <p:spPr>
          <a:xfrm>
            <a:off x="4662995" y="780711"/>
            <a:ext cx="2837530" cy="2167476"/>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78B17EF0-527B-4DCC-B29A-2C3538851225}"/>
              </a:ext>
            </a:extLst>
          </p:cNvPr>
          <p:cNvPicPr>
            <a:picLocks noChangeAspect="1"/>
          </p:cNvPicPr>
          <p:nvPr/>
        </p:nvPicPr>
        <p:blipFill rotWithShape="1">
          <a:blip r:embed="rId3">
            <a:extLst>
              <a:ext uri="{28A0092B-C50C-407E-A947-70E740481C1C}">
                <a14:useLocalDpi xmlns:a14="http://schemas.microsoft.com/office/drawing/2010/main" val="0"/>
              </a:ext>
            </a:extLst>
          </a:blip>
          <a:srcRect r="18832" b="-2"/>
          <a:stretch/>
        </p:blipFill>
        <p:spPr>
          <a:xfrm>
            <a:off x="8481673" y="798102"/>
            <a:ext cx="2814750" cy="2150084"/>
          </a:xfrm>
          <a:prstGeom prst="rect">
            <a:avLst/>
          </a:prstGeom>
        </p:spPr>
      </p:pic>
      <p:sp>
        <p:nvSpPr>
          <p:cNvPr id="93" name="Rectangle 92">
            <a:extLst>
              <a:ext uri="{FF2B5EF4-FFF2-40B4-BE49-F238E27FC236}">
                <a16:creationId xmlns:a16="http://schemas.microsoft.com/office/drawing/2014/main" id="{DEEF1D81-170C-4CAD-9246-D18D8D450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561870" y="3425295"/>
            <a:ext cx="6864154" cy="2800477"/>
          </a:xfrm>
        </p:spPr>
        <p:txBody>
          <a:bodyPr vert="horz" lIns="91440" tIns="45720" rIns="91440" bIns="45720" rtlCol="0" anchor="ctr">
            <a:normAutofit/>
          </a:bodyPr>
          <a:lstStyle/>
          <a:p>
            <a:pPr>
              <a:lnSpc>
                <a:spcPct val="100000"/>
              </a:lnSpc>
              <a:buFont typeface="Wingdings 2" panose="05020102010507070707" pitchFamily="18" charset="2"/>
              <a:buChar char=""/>
            </a:pPr>
            <a:r>
              <a:rPr lang="en-US" dirty="0"/>
              <a:t>I used the command </a:t>
            </a:r>
            <a:r>
              <a:rPr lang="en-US" b="1" dirty="0"/>
              <a:t>r find ` -</a:t>
            </a:r>
            <a:r>
              <a:rPr lang="en-US" b="1" dirty="0" err="1"/>
              <a:t>iname</a:t>
            </a:r>
            <a:r>
              <a:rPr lang="en-US" b="1" dirty="0"/>
              <a:t> course* -type d </a:t>
            </a:r>
            <a:r>
              <a:rPr lang="en-US" dirty="0"/>
              <a:t>to look for directories whose names start with the “course” string in my home directory.</a:t>
            </a:r>
          </a:p>
          <a:p>
            <a:pPr>
              <a:lnSpc>
                <a:spcPct val="100000"/>
              </a:lnSpc>
              <a:buFont typeface="Wingdings 2" panose="05020102010507070707" pitchFamily="18" charset="2"/>
              <a:buChar char=""/>
            </a:pPr>
            <a:r>
              <a:rPr lang="en-US" dirty="0"/>
              <a:t>To locate all the files on my hard disk I used the command </a:t>
            </a:r>
            <a:r>
              <a:rPr lang="en-US" b="1" dirty="0"/>
              <a:t>find ` -</a:t>
            </a:r>
            <a:r>
              <a:rPr lang="en-US" b="1" dirty="0" err="1"/>
              <a:t>iname</a:t>
            </a:r>
            <a:r>
              <a:rPr lang="en-US" b="1" dirty="0"/>
              <a:t> file[1,2,3].</a:t>
            </a:r>
          </a:p>
          <a:p>
            <a:pPr>
              <a:lnSpc>
                <a:spcPct val="100000"/>
              </a:lnSpc>
              <a:buFont typeface="Wingdings 2" panose="05020102010507070707" pitchFamily="18" charset="2"/>
              <a:buChar char=""/>
            </a:pPr>
            <a:r>
              <a:rPr lang="en-US" dirty="0"/>
              <a:t>I also used the command </a:t>
            </a:r>
            <a:r>
              <a:rPr lang="en-US" b="1" dirty="0" err="1"/>
              <a:t>sudo</a:t>
            </a:r>
            <a:r>
              <a:rPr lang="en-US" b="1" dirty="0"/>
              <a:t> </a:t>
            </a:r>
            <a:r>
              <a:rPr lang="en-US" b="1" dirty="0" err="1"/>
              <a:t>updatedb</a:t>
            </a:r>
            <a:r>
              <a:rPr lang="en-US" dirty="0"/>
              <a:t> to update the locate database often so that files and subdirectories that are recently will not be part of the search result.</a:t>
            </a:r>
          </a:p>
          <a:p>
            <a:pPr>
              <a:lnSpc>
                <a:spcPct val="100000"/>
              </a:lnSpc>
              <a:buFont typeface="Wingdings 2" panose="05020102010507070707" pitchFamily="18" charset="2"/>
              <a:buChar char=""/>
            </a:pPr>
            <a:r>
              <a:rPr lang="en-US" dirty="0"/>
              <a:t>To search for an exact directory or file name, use the </a:t>
            </a:r>
            <a:r>
              <a:rPr lang="en-US" b="1" dirty="0"/>
              <a:t>–r option </a:t>
            </a:r>
            <a:r>
              <a:rPr lang="en-US" dirty="0"/>
              <a:t>and the </a:t>
            </a:r>
            <a:r>
              <a:rPr lang="en-US" b="1" dirty="0"/>
              <a:t>$</a:t>
            </a:r>
            <a:r>
              <a:rPr lang="en-US" dirty="0"/>
              <a:t> character at the end of the search term as in the locate </a:t>
            </a:r>
            <a:r>
              <a:rPr lang="en-US" b="1" dirty="0"/>
              <a:t>–r /file1$ </a:t>
            </a:r>
            <a:r>
              <a:rPr lang="en-US" dirty="0"/>
              <a:t>command.</a:t>
            </a:r>
          </a:p>
        </p:txBody>
      </p:sp>
    </p:spTree>
    <p:extLst>
      <p:ext uri="{BB962C8B-B14F-4D97-AF65-F5344CB8AC3E}">
        <p14:creationId xmlns:p14="http://schemas.microsoft.com/office/powerpoint/2010/main" val="182321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{7B807B1D-0353-4314-8F17-0199665E6172}tf33552983_win32</Template>
  <TotalTime>1087</TotalTime>
  <Words>1810</Words>
  <Application>Microsoft Office PowerPoint</Application>
  <PresentationFormat>Widescreen</PresentationFormat>
  <Paragraphs>123</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Abadi Extra Light</vt:lpstr>
      <vt:lpstr>Amasis MT Pro Light</vt:lpstr>
      <vt:lpstr>Arial</vt:lpstr>
      <vt:lpstr>Franklin Gothic Book</vt:lpstr>
      <vt:lpstr>Franklin Gothic Demi</vt:lpstr>
      <vt:lpstr>Wingdings</vt:lpstr>
      <vt:lpstr>Wingdings 2</vt:lpstr>
      <vt:lpstr>DividendVTI</vt:lpstr>
      <vt:lpstr> CEIS 106                 Introduction to Operating Systems Project</vt:lpstr>
      <vt:lpstr>Introduction</vt:lpstr>
      <vt:lpstr>MODULE 1</vt:lpstr>
      <vt:lpstr>Introduction to LInux</vt:lpstr>
      <vt:lpstr>Introduction to Linux / Downloading LInux</vt:lpstr>
      <vt:lpstr>Module 2</vt:lpstr>
      <vt:lpstr>Linux filesystem hierarchy  </vt:lpstr>
      <vt:lpstr>Linux file systems- Remove directories &amp; files </vt:lpstr>
      <vt:lpstr>Linux file systems-  locate directories and files</vt:lpstr>
      <vt:lpstr> </vt:lpstr>
      <vt:lpstr>Linux Shell scripts-Change script file permissions</vt:lpstr>
      <vt:lpstr>Linux shell scripts-  Set the PATH variable</vt:lpstr>
      <vt:lpstr>Linux shell scripts- permanent path variable</vt:lpstr>
      <vt:lpstr>Module 4 </vt:lpstr>
      <vt:lpstr>Linux Administrative tasks-  adding users</vt:lpstr>
      <vt:lpstr>      Linux administrative  tasks-  Test user and group settings </vt:lpstr>
      <vt:lpstr>Linux administrative tasks- remove users and groups</vt:lpstr>
      <vt:lpstr>Module 5</vt:lpstr>
      <vt:lpstr>NETWORKING- Discover host IP configurations</vt:lpstr>
      <vt:lpstr>    </vt:lpstr>
      <vt:lpstr>Module 6  </vt:lpstr>
      <vt:lpstr>Security, Troubleshooting, &amp; performance</vt:lpstr>
      <vt:lpstr>Security, troubleshooting, performance</vt:lpstr>
      <vt:lpstr> Security, troubleshooting, performance-Monitor network bandwidth usage</vt:lpstr>
      <vt:lpstr>Challenges  a few of the challenges I came across were:</vt:lpstr>
      <vt:lpstr>CAREER</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CEIS 106                 Introduction to Operating Systems Project</dc:title>
  <dc:creator>Atchley, Chandra</dc:creator>
  <cp:lastModifiedBy>Eternal Alignment</cp:lastModifiedBy>
  <cp:revision>2</cp:revision>
  <dcterms:created xsi:type="dcterms:W3CDTF">2021-12-18T02:52:55Z</dcterms:created>
  <dcterms:modified xsi:type="dcterms:W3CDTF">2021-12-18T21:00:06Z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